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Baskerville"/>
          <a:ea typeface="Baskerville"/>
          <a:cs typeface="Baskerville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Baskerville"/>
          <a:ea typeface="Baskerville"/>
          <a:cs typeface="Baskerville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4DAE0"/>
          </a:solidFill>
        </a:fill>
      </a:tcStyle>
    </a:wholeTbl>
    <a:band2H>
      <a:tcTxStyle/>
      <a:tcStyle>
        <a:tcBdr/>
        <a:fill>
          <a:solidFill>
            <a:srgbClr val="EBEDF0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DE0D3"/>
          </a:solidFill>
        </a:fill>
      </a:tcStyle>
    </a:wholeTbl>
    <a:band2H>
      <a:tcTxStyle/>
      <a:tcStyle>
        <a:tcBdr/>
        <a:fill>
          <a:solidFill>
            <a:srgbClr val="EFF0EA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8D6DD"/>
          </a:solidFill>
        </a:fill>
      </a:tcStyle>
    </a:wholeTbl>
    <a:band2H>
      <a:tcTxStyle/>
      <a:tcStyle>
        <a:tcBdr/>
        <a:fill>
          <a:solidFill>
            <a:srgbClr val="ECECE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072B5B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72B5B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0D0CF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8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3994546" y="5393530"/>
            <a:ext cx="16394908" cy="5464970"/>
          </a:xfrm>
          <a:prstGeom prst="rect">
            <a:avLst/>
          </a:prstGeom>
        </p:spPr>
        <p:txBody>
          <a:bodyPr/>
          <a:lstStyle>
            <a:lvl1pPr>
              <a:defRPr sz="14600" spc="291">
                <a:solidFill>
                  <a:srgbClr val="3B58A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994546" y="2911077"/>
            <a:ext cx="16394908" cy="2500315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7400" cap="all" spc="296">
                <a:solidFill>
                  <a:srgbClr val="3956A8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7400" cap="all" spc="296">
                <a:solidFill>
                  <a:srgbClr val="3956A8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7400" cap="all" spc="296">
                <a:solidFill>
                  <a:srgbClr val="3956A8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7400" cap="all" spc="296">
                <a:solidFill>
                  <a:srgbClr val="3956A8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7400" cap="all" spc="296">
                <a:solidFill>
                  <a:srgbClr val="3956A8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5341" y="13024644"/>
            <a:ext cx="393319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图像"/>
          <p:cNvSpPr>
            <a:spLocks noGrp="1"/>
          </p:cNvSpPr>
          <p:nvPr>
            <p:ph type="pic" sz="quarter" idx="13"/>
          </p:nvPr>
        </p:nvSpPr>
        <p:spPr>
          <a:xfrm>
            <a:off x="12192000" y="6768703"/>
            <a:ext cx="7875986" cy="5697142"/>
          </a:xfrm>
          <a:prstGeom prst="rect">
            <a:avLst/>
          </a:prstGeom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图像"/>
          <p:cNvSpPr>
            <a:spLocks noGrp="1"/>
          </p:cNvSpPr>
          <p:nvPr>
            <p:ph type="pic" sz="quarter" idx="14"/>
          </p:nvPr>
        </p:nvSpPr>
        <p:spPr>
          <a:xfrm>
            <a:off x="12191999" y="1518046"/>
            <a:ext cx="7875987" cy="4822034"/>
          </a:xfrm>
          <a:prstGeom prst="rect">
            <a:avLst/>
          </a:prstGeom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sz="half" idx="15"/>
          </p:nvPr>
        </p:nvSpPr>
        <p:spPr>
          <a:xfrm>
            <a:off x="4310596" y="1518046"/>
            <a:ext cx="7000876" cy="10947798"/>
          </a:xfrm>
          <a:prstGeom prst="rect">
            <a:avLst/>
          </a:prstGeom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2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图像"/>
          <p:cNvSpPr>
            <a:spLocks noGrp="1"/>
          </p:cNvSpPr>
          <p:nvPr>
            <p:ph type="pic" sz="half" idx="13"/>
          </p:nvPr>
        </p:nvSpPr>
        <p:spPr>
          <a:xfrm>
            <a:off x="12620625" y="1518046"/>
            <a:ext cx="7447361" cy="10947798"/>
          </a:xfrm>
          <a:prstGeom prst="rect">
            <a:avLst/>
          </a:prstGeom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图像"/>
          <p:cNvSpPr>
            <a:spLocks noGrp="1"/>
          </p:cNvSpPr>
          <p:nvPr>
            <p:ph type="pic" sz="half" idx="14"/>
          </p:nvPr>
        </p:nvSpPr>
        <p:spPr>
          <a:xfrm>
            <a:off x="4298155" y="1518046"/>
            <a:ext cx="7447362" cy="10947798"/>
          </a:xfrm>
          <a:prstGeom prst="rect">
            <a:avLst/>
          </a:prstGeom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0707" y="13026430"/>
            <a:ext cx="393319" cy="396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994546" y="9116417"/>
            <a:ext cx="16394908" cy="78740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3600" i="1" spc="72">
                <a:solidFill>
                  <a:srgbClr val="AC6254"/>
                </a:solidFill>
              </a:defRPr>
            </a:lvl1pPr>
            <a:lvl2pPr marL="870856" indent="-489856" algn="ctr">
              <a:spcBef>
                <a:spcPts val="0"/>
              </a:spcBef>
              <a:buClrTx/>
              <a:defRPr sz="3600" i="1" spc="72">
                <a:solidFill>
                  <a:srgbClr val="AC6254"/>
                </a:solidFill>
              </a:defRPr>
            </a:lvl2pPr>
            <a:lvl3pPr marL="1251856" indent="-489856" algn="ctr">
              <a:spcBef>
                <a:spcPts val="0"/>
              </a:spcBef>
              <a:buClrTx/>
              <a:defRPr sz="3600" i="1" spc="72">
                <a:solidFill>
                  <a:srgbClr val="AC6254"/>
                </a:solidFill>
              </a:defRPr>
            </a:lvl3pPr>
            <a:lvl4pPr marL="1632856" indent="-489856" algn="ctr">
              <a:spcBef>
                <a:spcPts val="0"/>
              </a:spcBef>
              <a:buClrTx/>
              <a:defRPr sz="3600" i="1" spc="72">
                <a:solidFill>
                  <a:srgbClr val="AC6254"/>
                </a:solidFill>
              </a:defRPr>
            </a:lvl4pPr>
            <a:lvl5pPr marL="2013856" indent="-489856" algn="ctr">
              <a:spcBef>
                <a:spcPts val="0"/>
              </a:spcBef>
              <a:buClrTx/>
              <a:defRPr sz="3600" i="1" spc="72">
                <a:solidFill>
                  <a:srgbClr val="AC625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5" name="在此键入引文。"/>
          <p:cNvSpPr txBox="1">
            <a:spLocks noGrp="1"/>
          </p:cNvSpPr>
          <p:nvPr>
            <p:ph type="body" sz="quarter" idx="13"/>
          </p:nvPr>
        </p:nvSpPr>
        <p:spPr>
          <a:xfrm>
            <a:off x="3994546" y="7400131"/>
            <a:ext cx="16394908" cy="1565277"/>
          </a:xfrm>
          <a:prstGeom prst="rect">
            <a:avLst/>
          </a:prstGeom>
        </p:spPr>
        <p:txBody>
          <a:bodyPr anchor="b"/>
          <a:lstStyle/>
          <a:p>
            <a:pPr marL="0" indent="0" algn="ctr" defTabSz="914400">
              <a:spcBef>
                <a:spcPts val="0"/>
              </a:spcBef>
              <a:buClrTx/>
              <a:buSzTx/>
              <a:buNone/>
              <a:defRPr sz="8000" cap="all" spc="600">
                <a:latin typeface="Baskerville"/>
                <a:ea typeface="Baskerville"/>
                <a:cs typeface="Baskerville"/>
                <a:sym typeface="Baskerville"/>
              </a:defRPr>
            </a:pPr>
            <a:endParaRPr/>
          </a:p>
        </p:txBody>
      </p:sp>
      <p:sp>
        <p:nvSpPr>
          <p:cNvPr id="116" name="”"/>
          <p:cNvSpPr txBox="1">
            <a:spLocks noGrp="1"/>
          </p:cNvSpPr>
          <p:nvPr>
            <p:ph type="body" sz="quarter" idx="14"/>
          </p:nvPr>
        </p:nvSpPr>
        <p:spPr>
          <a:xfrm>
            <a:off x="11649991" y="9929811"/>
            <a:ext cx="1086914" cy="1982393"/>
          </a:xfrm>
          <a:prstGeom prst="rect">
            <a:avLst/>
          </a:prstGeom>
        </p:spPr>
        <p:txBody>
          <a:bodyPr anchor="t"/>
          <a:lstStyle/>
          <a:p>
            <a:pPr marL="0" indent="0" algn="ctr" defTabSz="910828">
              <a:spcBef>
                <a:spcPts val="0"/>
              </a:spcBef>
              <a:buClrTx/>
              <a:buSzTx/>
              <a:buNone/>
              <a:defRPr sz="12600" spc="2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endParaRPr/>
          </a:p>
        </p:txBody>
      </p:sp>
      <p:sp>
        <p:nvSpPr>
          <p:cNvPr id="117" name="“"/>
          <p:cNvSpPr txBox="1">
            <a:spLocks noGrp="1"/>
          </p:cNvSpPr>
          <p:nvPr>
            <p:ph type="body" sz="quarter" idx="15"/>
          </p:nvPr>
        </p:nvSpPr>
        <p:spPr>
          <a:xfrm>
            <a:off x="11649991" y="3607592"/>
            <a:ext cx="1086914" cy="1982393"/>
          </a:xfrm>
          <a:prstGeom prst="rect">
            <a:avLst/>
          </a:prstGeom>
        </p:spPr>
        <p:txBody>
          <a:bodyPr anchor="t"/>
          <a:lstStyle/>
          <a:p>
            <a:pPr marL="0" indent="0" algn="ctr" defTabSz="910828">
              <a:spcBef>
                <a:spcPts val="0"/>
              </a:spcBef>
              <a:buClrTx/>
              <a:buSzTx/>
              <a:buNone/>
              <a:defRPr sz="12600" spc="2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endParaRPr/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图像"/>
          <p:cNvSpPr>
            <a:spLocks noGrp="1"/>
          </p:cNvSpPr>
          <p:nvPr>
            <p:ph type="pic" idx="13"/>
          </p:nvPr>
        </p:nvSpPr>
        <p:spPr>
          <a:xfrm>
            <a:off x="3040061" y="0"/>
            <a:ext cx="18288003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5341" y="13024644"/>
            <a:ext cx="393319" cy="396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>
            <a:spLocks noGrp="1"/>
          </p:cNvSpPr>
          <p:nvPr>
            <p:ph type="pic" idx="13"/>
          </p:nvPr>
        </p:nvSpPr>
        <p:spPr>
          <a:xfrm>
            <a:off x="3798092" y="4893467"/>
            <a:ext cx="16787816" cy="8108158"/>
          </a:xfrm>
          <a:prstGeom prst="rect">
            <a:avLst/>
          </a:prstGeom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标题文本"/>
          <p:cNvSpPr txBox="1">
            <a:spLocks noGrp="1"/>
          </p:cNvSpPr>
          <p:nvPr>
            <p:ph type="title"/>
          </p:nvPr>
        </p:nvSpPr>
        <p:spPr>
          <a:xfrm>
            <a:off x="3994546" y="1643061"/>
            <a:ext cx="16394908" cy="187523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994546" y="714375"/>
            <a:ext cx="16394908" cy="94654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600" cap="all" spc="112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5600" cap="all" spc="112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5600" cap="all" spc="112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5600" cap="all" spc="112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5600" cap="all" spc="112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5341" y="13024644"/>
            <a:ext cx="393319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图像"/>
          <p:cNvSpPr>
            <a:spLocks noGrp="1"/>
          </p:cNvSpPr>
          <p:nvPr>
            <p:ph type="pic" idx="13"/>
          </p:nvPr>
        </p:nvSpPr>
        <p:spPr>
          <a:xfrm>
            <a:off x="4280296" y="3277194"/>
            <a:ext cx="15859127" cy="9108283"/>
          </a:xfrm>
          <a:prstGeom prst="rect">
            <a:avLst/>
          </a:prstGeom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标题文本"/>
          <p:cNvSpPr txBox="1">
            <a:spLocks noGrp="1"/>
          </p:cNvSpPr>
          <p:nvPr>
            <p:ph type="title"/>
          </p:nvPr>
        </p:nvSpPr>
        <p:spPr>
          <a:xfrm>
            <a:off x="3994546" y="821530"/>
            <a:ext cx="16394908" cy="105370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994546" y="1857375"/>
            <a:ext cx="16394908" cy="6965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5341" y="13024644"/>
            <a:ext cx="393319" cy="396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3994546" y="4339828"/>
            <a:ext cx="16394908" cy="5018486"/>
          </a:xfrm>
          <a:prstGeom prst="rect">
            <a:avLst/>
          </a:prstGeom>
        </p:spPr>
        <p:txBody>
          <a:bodyPr anchor="ctr"/>
          <a:lstStyle>
            <a:lvl1pPr>
              <a:defRPr sz="14600" spc="291">
                <a:solidFill>
                  <a:srgbClr val="3C59AE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5341" y="13024644"/>
            <a:ext cx="393319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文本"/>
          <p:cNvSpPr txBox="1">
            <a:spLocks noGrp="1"/>
          </p:cNvSpPr>
          <p:nvPr>
            <p:ph type="title"/>
          </p:nvPr>
        </p:nvSpPr>
        <p:spPr>
          <a:xfrm>
            <a:off x="3994546" y="4339828"/>
            <a:ext cx="16394908" cy="5018486"/>
          </a:xfrm>
          <a:prstGeom prst="rect">
            <a:avLst/>
          </a:prstGeom>
        </p:spPr>
        <p:txBody>
          <a:bodyPr anchor="ctr"/>
          <a:lstStyle>
            <a:lvl1pPr>
              <a:defRPr sz="14600" spc="291"/>
            </a:lvl1pPr>
          </a:lstStyle>
          <a:p>
            <a:r>
              <a:t>标题文本</a:t>
            </a: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5341" y="13024644"/>
            <a:ext cx="393319" cy="396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1pPr>
            <a:lvl2pPr marL="870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2pPr>
            <a:lvl3pPr marL="1251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3pPr>
            <a:lvl4pPr marL="1632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4pPr>
            <a:lvl5pPr marL="2013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标题文本"/>
          <p:cNvSpPr txBox="1">
            <a:spLocks noGrp="1"/>
          </p:cNvSpPr>
          <p:nvPr>
            <p:ph type="title"/>
          </p:nvPr>
        </p:nvSpPr>
        <p:spPr>
          <a:xfrm>
            <a:off x="3994546" y="821530"/>
            <a:ext cx="16394908" cy="105370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5341" y="13024644"/>
            <a:ext cx="393319" cy="396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1pPr>
            <a:lvl2pPr marL="870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2pPr>
            <a:lvl3pPr marL="1251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3pPr>
            <a:lvl4pPr marL="1632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4pPr>
            <a:lvl5pPr marL="2013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标题文本"/>
          <p:cNvSpPr txBox="1">
            <a:spLocks noGrp="1"/>
          </p:cNvSpPr>
          <p:nvPr>
            <p:ph type="title"/>
          </p:nvPr>
        </p:nvSpPr>
        <p:spPr>
          <a:xfrm>
            <a:off x="3994546" y="821530"/>
            <a:ext cx="16394908" cy="105370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8" name="正文级别 1…"/>
          <p:cNvSpPr txBox="1">
            <a:spLocks noGrp="1"/>
          </p:cNvSpPr>
          <p:nvPr>
            <p:ph type="body" idx="13"/>
          </p:nvPr>
        </p:nvSpPr>
        <p:spPr>
          <a:xfrm>
            <a:off x="3994546" y="3357561"/>
            <a:ext cx="16394908" cy="9072565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  <a:endParaRPr/>
          </a:p>
        </p:txBody>
      </p:sp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图像"/>
          <p:cNvSpPr>
            <a:spLocks noGrp="1"/>
          </p:cNvSpPr>
          <p:nvPr>
            <p:ph type="pic" sz="half" idx="13"/>
          </p:nvPr>
        </p:nvSpPr>
        <p:spPr>
          <a:xfrm>
            <a:off x="11727654" y="3268250"/>
            <a:ext cx="8358190" cy="9237055"/>
          </a:xfrm>
          <a:prstGeom prst="rect">
            <a:avLst/>
          </a:prstGeom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1pPr>
            <a:lvl2pPr marL="870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2pPr>
            <a:lvl3pPr marL="1251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3pPr>
            <a:lvl4pPr marL="1632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4pPr>
            <a:lvl5pPr marL="2013856" indent="-489856" algn="ctr">
              <a:spcBef>
                <a:spcPts val="0"/>
              </a:spcBef>
              <a:buClrTx/>
              <a:defRPr sz="3600" cap="all" spc="324"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标题文本"/>
          <p:cNvSpPr txBox="1">
            <a:spLocks noGrp="1"/>
          </p:cNvSpPr>
          <p:nvPr>
            <p:ph type="title"/>
          </p:nvPr>
        </p:nvSpPr>
        <p:spPr>
          <a:xfrm>
            <a:off x="3994546" y="821530"/>
            <a:ext cx="16394908" cy="105370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9" name="正文级别 1…"/>
          <p:cNvSpPr txBox="1">
            <a:spLocks noGrp="1"/>
          </p:cNvSpPr>
          <p:nvPr>
            <p:ph type="body" sz="quarter" idx="14"/>
          </p:nvPr>
        </p:nvSpPr>
        <p:spPr>
          <a:xfrm>
            <a:off x="3994546" y="3661170"/>
            <a:ext cx="6715126" cy="8465347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spcBef>
                <a:spcPts val="3900"/>
              </a:spcBef>
              <a:defRPr sz="3200" spc="0"/>
            </a:pPr>
            <a:endParaRPr/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3994546" y="1857375"/>
            <a:ext cx="16394908" cy="1050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5341" y="13026430"/>
            <a:ext cx="393319" cy="3968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 anchor="ctr">
            <a:spAutoFit/>
          </a:bodyPr>
          <a:lstStyle>
            <a:lvl1pPr>
              <a:defRPr sz="1800" cap="all" spc="36">
                <a:solidFill>
                  <a:srgbClr val="9A958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517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898070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279070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660070" marR="0" indent="-517070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041070" marR="0" indent="-517070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422070" marR="0" indent="-517070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803070" marR="0" indent="-517070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184070" marR="0" indent="-517070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565071" marR="0" indent="-517070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基于共享内存的通用通信中间件"/>
          <p:cNvSpPr txBox="1">
            <a:spLocks noGrp="1"/>
          </p:cNvSpPr>
          <p:nvPr>
            <p:ph type="ctrTitle"/>
          </p:nvPr>
        </p:nvSpPr>
        <p:spPr>
          <a:xfrm>
            <a:off x="2497600" y="2972544"/>
            <a:ext cx="19388800" cy="2356004"/>
          </a:xfrm>
          <a:prstGeom prst="rect">
            <a:avLst/>
          </a:prstGeom>
        </p:spPr>
        <p:txBody>
          <a:bodyPr/>
          <a:lstStyle>
            <a:lvl1pPr>
              <a:defRPr sz="11000" spc="137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Hermes</a:t>
            </a:r>
          </a:p>
        </p:txBody>
      </p:sp>
      <p:sp>
        <p:nvSpPr>
          <p:cNvPr id="151" name="基于共享内存的通用通信中间件"/>
          <p:cNvSpPr txBox="1"/>
          <p:nvPr/>
        </p:nvSpPr>
        <p:spPr>
          <a:xfrm>
            <a:off x="7613650" y="5572690"/>
            <a:ext cx="9156700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>
            <a:lvl1pPr>
              <a:defRPr sz="5000" cap="all" spc="62">
                <a:solidFill>
                  <a:srgbClr val="3B58AC"/>
                </a:solidFill>
              </a:defRPr>
            </a:lvl1pPr>
          </a:lstStyle>
          <a:p>
            <a:r>
              <a:t>基于共享内存的通用通信中间件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底层数据结构—共享内存环形队列"/>
          <p:cNvSpPr txBox="1">
            <a:spLocks noGrp="1"/>
          </p:cNvSpPr>
          <p:nvPr>
            <p:ph type="title"/>
          </p:nvPr>
        </p:nvSpPr>
        <p:spPr>
          <a:xfrm>
            <a:off x="3095715" y="863490"/>
            <a:ext cx="16394908" cy="1053705"/>
          </a:xfrm>
          <a:prstGeom prst="rect">
            <a:avLst/>
          </a:prstGeom>
        </p:spPr>
        <p:txBody>
          <a:bodyPr/>
          <a:lstStyle/>
          <a:p>
            <a:pPr lvl="1" indent="312038" defTabSz="585073">
              <a:defRPr sz="5000" spc="100"/>
            </a:pPr>
            <a:r>
              <a:t>SHM_FILE</a:t>
            </a:r>
          </a:p>
        </p:txBody>
      </p:sp>
      <p:sp>
        <p:nvSpPr>
          <p:cNvPr id="220" name="矩形 9"/>
          <p:cNvSpPr txBox="1"/>
          <p:nvPr/>
        </p:nvSpPr>
        <p:spPr>
          <a:xfrm>
            <a:off x="699601" y="481984"/>
            <a:ext cx="3991103" cy="98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>
              <a:defRPr>
                <a:latin typeface="Baskerville"/>
                <a:ea typeface="Baskerville"/>
                <a:cs typeface="Baskerville"/>
                <a:sym typeface="Baskerville"/>
              </a:defRPr>
            </a:pP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核心数据结构</a:t>
            </a:r>
          </a:p>
        </p:txBody>
      </p:sp>
      <p:graphicFrame>
        <p:nvGraphicFramePr>
          <p:cNvPr id="221" name="表格 10"/>
          <p:cNvGraphicFramePr/>
          <p:nvPr/>
        </p:nvGraphicFramePr>
        <p:xfrm>
          <a:off x="1203466" y="3302063"/>
          <a:ext cx="22359728" cy="319036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4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4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6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48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040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6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948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16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9948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09022">
                <a:tc gridSpan="2"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socket_struct[0]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socket_struct[1]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socket_struct[2]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宋体"/>
                          <a:ea typeface="宋体"/>
                          <a:cs typeface="宋体"/>
                          <a:sym typeface="宋体"/>
                        </a:rPr>
                        <a:t>...</a:t>
                      </a:r>
                    </a:p>
                  </a:txBody>
                  <a:tcPr marL="5582" marR="5582" marT="5582" marB="5582" anchor="ctr" horzOverflow="overflow">
                    <a:lnL w="190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socket_struct[1022]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socket_struct[1023]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387"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valid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valid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valid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valid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valid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387"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parent_fd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parent_fd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parent_fd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parent_fd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parent_fd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387"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child_fd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int[64]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child_fd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int[64]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child_fd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int[64]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child_fd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int[64]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child_fd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int[64]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387"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addr_str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char[100]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addr_str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char[100]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addr_str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char[100]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addr_str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char[100]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addr_str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char[100]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387"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max_connect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max_connect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max_connect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max_connect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max_connect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387"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send_fd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send_fd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send_fd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send_fd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send_fd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022"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recv_ring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struct ring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recv_ring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struct ring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recv_ring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struct ring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recv_ring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struct ring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recv_ring</a:t>
                      </a:r>
                    </a:p>
                  </a:txBody>
                  <a:tcPr marL="5582" marR="5582" marT="5582" marB="5582" anchor="b" horzOverflow="overflow">
                    <a:lnL w="190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struct ring</a:t>
                      </a:r>
                    </a:p>
                  </a:txBody>
                  <a:tcPr marL="5582" marR="5582" marT="5582" marB="5582" anchor="b" horzOverflow="overflow">
                    <a:lnL w="6350">
                      <a:solidFill>
                        <a:srgbClr val="000000"/>
                      </a:solidFill>
                    </a:lnL>
                    <a:lnR w="190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2" name="SHM_FILE 的数据结构是一个 SOCET_STRUCT 的数组…"/>
          <p:cNvSpPr txBox="1"/>
          <p:nvPr/>
        </p:nvSpPr>
        <p:spPr>
          <a:xfrm>
            <a:off x="5604117" y="8255872"/>
            <a:ext cx="12782401" cy="428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>
              <a:defRPr sz="4000"/>
            </a:pPr>
            <a:r>
              <a:t>SHM_FILE 的数据结构是一个 SOCET_STRUCT 的数组</a:t>
            </a:r>
          </a:p>
          <a:p>
            <a:pPr>
              <a:defRPr sz="4000"/>
            </a:pPr>
            <a:r>
              <a:t>所有进程共享 SHM_FILE</a:t>
            </a:r>
          </a:p>
          <a:p>
            <a:pPr>
              <a:defRPr sz="4000"/>
            </a:pPr>
            <a:r>
              <a:t>我们的共享内存空间实际上就是这一块数据结构</a:t>
            </a:r>
          </a:p>
          <a:p>
            <a:pPr>
              <a:defRPr sz="4000"/>
            </a:pPr>
            <a:endParaRPr/>
          </a:p>
          <a:p>
            <a:pPr>
              <a:defRPr sz="4000"/>
            </a:pPr>
            <a:r>
              <a:t>使用shm_open, mmap将该文件映射到内存空间</a:t>
            </a:r>
          </a:p>
          <a:p>
            <a:pPr>
              <a:defRPr sz="4000"/>
            </a:pPr>
            <a:r>
              <a:t>不同进程可以通过一个文件名访问到这块内存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实现原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实现原理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流程001.png" descr="流程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766" y="637122"/>
            <a:ext cx="10834467" cy="1179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矩形 2"/>
          <p:cNvSpPr txBox="1"/>
          <p:nvPr/>
        </p:nvSpPr>
        <p:spPr>
          <a:xfrm>
            <a:off x="5040210" y="1053573"/>
            <a:ext cx="1554989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600" cap="all" spc="112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>
              <a:defRPr>
                <a:latin typeface="Baskerville"/>
                <a:ea typeface="Baskerville"/>
                <a:cs typeface="Baskerville"/>
                <a:sym typeface="Baskerville"/>
              </a:defRPr>
            </a:pP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流程</a:t>
            </a:r>
          </a:p>
        </p:txBody>
      </p:sp>
      <p:sp>
        <p:nvSpPr>
          <p:cNvPr id="228" name="如右图所示，我们设计了一个环形存储结构用来实现进程之间的单向通信，数据结构如右图所示。（顺时针进行读写）…"/>
          <p:cNvSpPr txBox="1"/>
          <p:nvPr/>
        </p:nvSpPr>
        <p:spPr>
          <a:xfrm>
            <a:off x="1123696" y="2317663"/>
            <a:ext cx="11141590" cy="8971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建立连接：</a:t>
            </a:r>
          </a:p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</a:t>
            </a:r>
            <a:r>
              <a:rPr>
                <a:solidFill>
                  <a:schemeClr val="accent5"/>
                </a:solidFill>
                <a:latin typeface="Avenir Heavy"/>
                <a:ea typeface="Avenir Heavy"/>
                <a:cs typeface="Avenir Heavy"/>
                <a:sym typeface="Avenir Heavy"/>
              </a:rPr>
              <a:t>server:  socket，bind，listen，accept</a:t>
            </a:r>
          </a:p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solidFill>
                  <a:schemeClr val="accent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    client:  socket，connect</a:t>
            </a:r>
          </a:p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双向通信：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server:  send、recv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client:  send、recv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连接断开：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server:  close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client:  close</a:t>
            </a:r>
          </a:p>
        </p:txBody>
      </p:sp>
      <p:sp>
        <p:nvSpPr>
          <p:cNvPr id="229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流程002.png" descr="流程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766" y="637122"/>
            <a:ext cx="10834467" cy="1179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矩形 2"/>
          <p:cNvSpPr txBox="1"/>
          <p:nvPr/>
        </p:nvSpPr>
        <p:spPr>
          <a:xfrm>
            <a:off x="5040210" y="1053573"/>
            <a:ext cx="1554989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600" cap="all" spc="112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>
              <a:defRPr>
                <a:latin typeface="Baskerville"/>
                <a:ea typeface="Baskerville"/>
                <a:cs typeface="Baskerville"/>
                <a:sym typeface="Baskerville"/>
              </a:defRPr>
            </a:pP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流程</a:t>
            </a:r>
          </a:p>
        </p:txBody>
      </p:sp>
      <p:sp>
        <p:nvSpPr>
          <p:cNvPr id="233" name="如右图所示，我们设计了一个环形存储结构用来实现进程之间的单向通信，数据结构如右图所示。（顺时针进行读写）…"/>
          <p:cNvSpPr txBox="1"/>
          <p:nvPr/>
        </p:nvSpPr>
        <p:spPr>
          <a:xfrm>
            <a:off x="1097284" y="2372210"/>
            <a:ext cx="11141590" cy="8971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建立连接：</a:t>
            </a:r>
          </a:p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server:  socket，bind，listen，accept</a:t>
            </a:r>
          </a:p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client:  socket，connect</a:t>
            </a:r>
          </a:p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双向通信：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</a:t>
            </a:r>
            <a:r>
              <a:rPr>
                <a:solidFill>
                  <a:schemeClr val="accent5"/>
                </a:solidFill>
              </a:rPr>
              <a:t>   </a:t>
            </a:r>
            <a:r>
              <a:rPr>
                <a:solidFill>
                  <a:schemeClr val="accent5"/>
                </a:solidFill>
                <a:latin typeface="Avenir Heavy"/>
                <a:ea typeface="Avenir Heavy"/>
                <a:cs typeface="Avenir Heavy"/>
                <a:sym typeface="Avenir Heavy"/>
              </a:rPr>
              <a:t> server:  send、recv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solidFill>
                  <a:schemeClr val="accent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    client:  send、recv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连接断开：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server:  close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client:  close</a:t>
            </a:r>
          </a:p>
        </p:txBody>
      </p:sp>
      <p:sp>
        <p:nvSpPr>
          <p:cNvPr id="234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流程003.png" descr="流程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766" y="637122"/>
            <a:ext cx="10834467" cy="1179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矩形 2"/>
          <p:cNvSpPr txBox="1"/>
          <p:nvPr/>
        </p:nvSpPr>
        <p:spPr>
          <a:xfrm>
            <a:off x="5040210" y="1053573"/>
            <a:ext cx="1554989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600" cap="all" spc="112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>
              <a:defRPr>
                <a:latin typeface="Baskerville"/>
                <a:ea typeface="Baskerville"/>
                <a:cs typeface="Baskerville"/>
                <a:sym typeface="Baskerville"/>
              </a:defRPr>
            </a:pP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流程</a:t>
            </a:r>
          </a:p>
        </p:txBody>
      </p:sp>
      <p:sp>
        <p:nvSpPr>
          <p:cNvPr id="238" name="如右图所示，我们设计了一个环形存储结构用来实现进程之间的单向通信，数据结构如右图所示。（顺时针进行读写）…"/>
          <p:cNvSpPr txBox="1"/>
          <p:nvPr/>
        </p:nvSpPr>
        <p:spPr>
          <a:xfrm>
            <a:off x="1123696" y="2317663"/>
            <a:ext cx="11141590" cy="8971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建立连接：</a:t>
            </a:r>
          </a:p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server:  socket，bind，listen，accept</a:t>
            </a:r>
          </a:p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client:  socket，connect</a:t>
            </a:r>
          </a:p>
          <a:p>
            <a:pPr marL="502919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双向通信：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server:  send、recv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    client:  send、recv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连接断开：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    </a:t>
            </a:r>
            <a:r>
              <a:rPr>
                <a:solidFill>
                  <a:schemeClr val="accent5"/>
                </a:solidFill>
              </a:rPr>
              <a:t>server:  close</a:t>
            </a:r>
          </a:p>
          <a:p>
            <a:pPr marL="502919" lvl="1" indent="-502919" algn="l" defTabSz="636507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z="3100" spc="63">
                <a:solidFill>
                  <a:schemeClr val="accent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    client:  close</a:t>
            </a:r>
          </a:p>
        </p:txBody>
      </p:sp>
      <p:sp>
        <p:nvSpPr>
          <p:cNvPr id="239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0790">
              <a:defRPr sz="3420" spc="307"/>
            </a:pPr>
            <a:endParaRPr/>
          </a:p>
        </p:txBody>
      </p:sp>
      <p:sp>
        <p:nvSpPr>
          <p:cNvPr id="242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85072">
              <a:defRPr sz="5096" spc="101"/>
            </a:pPr>
            <a:endParaRPr/>
          </a:p>
        </p:txBody>
      </p:sp>
      <p:graphicFrame>
        <p:nvGraphicFramePr>
          <p:cNvPr id="243" name="表格 4"/>
          <p:cNvGraphicFramePr/>
          <p:nvPr/>
        </p:nvGraphicFramePr>
        <p:xfrm>
          <a:off x="11321712" y="2593152"/>
          <a:ext cx="11873742" cy="34804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033"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socket_struct[0]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socket_struct[1]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socket_struct[2]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526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4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  <p:pic>
        <p:nvPicPr>
          <p:cNvPr id="245" name="流程1.png" descr="流程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10" y="2345095"/>
            <a:ext cx="9110768" cy="9918725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erver 端执行：socket…"/>
          <p:cNvSpPr txBox="1"/>
          <p:nvPr/>
        </p:nvSpPr>
        <p:spPr>
          <a:xfrm>
            <a:off x="11246329" y="6444618"/>
            <a:ext cx="11686401" cy="128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/>
            <a:r>
              <a:t>server 端执行：socket</a:t>
            </a:r>
          </a:p>
          <a:p>
            <a:pPr algn="l"/>
            <a:r>
              <a:t>获得一块 socket_struct，将 valid 置 1，返回该结构的描述符（0）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0790">
              <a:defRPr sz="3420" spc="307"/>
            </a:pPr>
            <a:endParaRPr/>
          </a:p>
        </p:txBody>
      </p:sp>
      <p:sp>
        <p:nvSpPr>
          <p:cNvPr id="249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85072">
              <a:defRPr sz="5096" spc="101"/>
            </a:pPr>
            <a:endParaRPr/>
          </a:p>
        </p:txBody>
      </p:sp>
      <p:graphicFrame>
        <p:nvGraphicFramePr>
          <p:cNvPr id="250" name="表格 4"/>
          <p:cNvGraphicFramePr/>
          <p:nvPr/>
        </p:nvGraphicFramePr>
        <p:xfrm>
          <a:off x="11321712" y="2593152"/>
          <a:ext cx="11873742" cy="34804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033"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socket_struct[0]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socket_struct[1]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socket_struct[2]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526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1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  <p:pic>
        <p:nvPicPr>
          <p:cNvPr id="252" name="流程2.png" descr="流程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10" y="2345096"/>
            <a:ext cx="9110768" cy="9918724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client 端执行：socket…"/>
          <p:cNvSpPr txBox="1"/>
          <p:nvPr/>
        </p:nvSpPr>
        <p:spPr>
          <a:xfrm>
            <a:off x="11277545" y="6661508"/>
            <a:ext cx="11636772" cy="128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/>
            <a:r>
              <a:t>client 端执行：socket</a:t>
            </a:r>
          </a:p>
          <a:p>
            <a:pPr algn="l"/>
            <a:r>
              <a:t>获得一块 socket_struct，将 valid 置 1，返回该结构的描述符（1）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0790">
              <a:defRPr sz="3420" spc="307"/>
            </a:pPr>
            <a:endParaRPr/>
          </a:p>
        </p:txBody>
      </p:sp>
      <p:sp>
        <p:nvSpPr>
          <p:cNvPr id="256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85072">
              <a:defRPr sz="5096" spc="101"/>
            </a:pPr>
            <a:endParaRPr/>
          </a:p>
        </p:txBody>
      </p:sp>
      <p:graphicFrame>
        <p:nvGraphicFramePr>
          <p:cNvPr id="257" name="表格 4"/>
          <p:cNvGraphicFramePr/>
          <p:nvPr/>
        </p:nvGraphicFramePr>
        <p:xfrm>
          <a:off x="11321712" y="2593152"/>
          <a:ext cx="11873742" cy="34804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033"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socket_struct[0]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socket_struct[1]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socket_struct[2]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addr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526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chemeClr val="accent5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8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  <p:pic>
        <p:nvPicPr>
          <p:cNvPr id="259" name="流程三.png" descr="流程三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10" y="2345096"/>
            <a:ext cx="9110768" cy="991872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erver 端执行：bind…"/>
          <p:cNvSpPr txBox="1"/>
          <p:nvPr/>
        </p:nvSpPr>
        <p:spPr>
          <a:xfrm>
            <a:off x="11246329" y="6444618"/>
            <a:ext cx="8226673" cy="175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/>
            <a:r>
              <a:t>server 端执行：bind</a:t>
            </a:r>
          </a:p>
          <a:p>
            <a:pPr algn="l"/>
            <a:r>
              <a:t>初始化 socket_struct 结构，并绑定地址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0790">
              <a:defRPr sz="3420" spc="307"/>
            </a:pPr>
            <a:endParaRPr/>
          </a:p>
        </p:txBody>
      </p:sp>
      <p:sp>
        <p:nvSpPr>
          <p:cNvPr id="263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85072">
              <a:defRPr sz="5096" spc="101"/>
            </a:pPr>
            <a:endParaRPr/>
          </a:p>
        </p:txBody>
      </p:sp>
      <p:graphicFrame>
        <p:nvGraphicFramePr>
          <p:cNvPr id="264" name="表格 4"/>
          <p:cNvGraphicFramePr/>
          <p:nvPr/>
        </p:nvGraphicFramePr>
        <p:xfrm>
          <a:off x="11321712" y="2593152"/>
          <a:ext cx="11873742" cy="34804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033"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socket_struct[0]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socket_struct[1]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socket_struct[2]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{-1,…}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addr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8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526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5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  <p:pic>
        <p:nvPicPr>
          <p:cNvPr id="266" name="流程4.png" descr="流程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10" y="2345096"/>
            <a:ext cx="9110768" cy="9918724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erver 端执行：listen…"/>
          <p:cNvSpPr txBox="1"/>
          <p:nvPr/>
        </p:nvSpPr>
        <p:spPr>
          <a:xfrm>
            <a:off x="11246329" y="6444618"/>
            <a:ext cx="11062448" cy="175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/>
            <a:r>
              <a:t>server 端执行：listen</a:t>
            </a:r>
          </a:p>
          <a:p>
            <a:pPr algn="l"/>
            <a:r>
              <a:t>确定最大连接数，初始化相关内容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0790">
              <a:defRPr sz="3420" spc="307"/>
            </a:pPr>
            <a:endParaRPr/>
          </a:p>
        </p:txBody>
      </p:sp>
      <p:sp>
        <p:nvSpPr>
          <p:cNvPr id="270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85072">
              <a:defRPr sz="5096" spc="101"/>
            </a:pPr>
            <a:endParaRPr/>
          </a:p>
        </p:txBody>
      </p:sp>
      <p:graphicFrame>
        <p:nvGraphicFramePr>
          <p:cNvPr id="271" name="表格 4"/>
          <p:cNvGraphicFramePr/>
          <p:nvPr/>
        </p:nvGraphicFramePr>
        <p:xfrm>
          <a:off x="11321712" y="2593152"/>
          <a:ext cx="11873742" cy="34804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033"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socket_struct[0]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socket_struct[1]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socket_struct[2]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{-1,…}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addr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8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526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B5854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2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  <p:pic>
        <p:nvPicPr>
          <p:cNvPr id="273" name="流程5.png" descr="流程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10" y="2345096"/>
            <a:ext cx="9110768" cy="991872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client 端执行：connect…"/>
          <p:cNvSpPr txBox="1"/>
          <p:nvPr/>
        </p:nvSpPr>
        <p:spPr>
          <a:xfrm>
            <a:off x="11246329" y="6444618"/>
            <a:ext cx="11062448" cy="242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/>
            <a:r>
              <a:t>client 端执行：connect</a:t>
            </a:r>
          </a:p>
          <a:p>
            <a:pPr algn="l"/>
            <a:r>
              <a:t>1、初始化 client 的结构体</a:t>
            </a:r>
          </a:p>
          <a:p>
            <a:pPr algn="l"/>
            <a:r>
              <a:t>2、根据 addr 将 client 的 socket_struct 的描述符（数组下标）写入 Server的接收环中。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项目背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项目背景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0790">
              <a:defRPr sz="3420" spc="307"/>
            </a:pPr>
            <a:endParaRPr/>
          </a:p>
        </p:txBody>
      </p:sp>
      <p:sp>
        <p:nvSpPr>
          <p:cNvPr id="277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85072">
              <a:defRPr sz="5096" spc="101"/>
            </a:pPr>
            <a:endParaRPr/>
          </a:p>
        </p:txBody>
      </p:sp>
      <p:sp>
        <p:nvSpPr>
          <p:cNvPr id="278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  <p:pic>
        <p:nvPicPr>
          <p:cNvPr id="279" name="流程6.png" descr="流程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10" y="2345096"/>
            <a:ext cx="9110768" cy="9918724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erver 端执行：accept…"/>
          <p:cNvSpPr txBox="1"/>
          <p:nvPr/>
        </p:nvSpPr>
        <p:spPr>
          <a:xfrm>
            <a:off x="10840521" y="6791488"/>
            <a:ext cx="13308631" cy="4041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/>
            <a:r>
              <a:t>server 端执行：accept</a:t>
            </a:r>
          </a:p>
          <a:p>
            <a:pPr algn="l"/>
            <a:r>
              <a:t>1、获得一块 socket_struct，将 valid 置1，返回该结构的描述符（2）</a:t>
            </a:r>
          </a:p>
          <a:p>
            <a:pPr algn="l"/>
            <a:r>
              <a:t>2、将该块初始化</a:t>
            </a:r>
          </a:p>
          <a:p>
            <a:pPr algn="l"/>
            <a:r>
              <a:t>3、将 parent_fd 设置为 server 的描述符，将 send_fd 设置为 client 的描述符</a:t>
            </a:r>
          </a:p>
          <a:p>
            <a:pPr algn="l"/>
            <a:r>
              <a:t>4、将 client 的 send_fd 设置为刚才新建的 socket_struct  的描述符</a:t>
            </a:r>
          </a:p>
          <a:p>
            <a:pPr algn="l"/>
            <a:endParaRPr/>
          </a:p>
          <a:p>
            <a:pPr algn="l"/>
            <a:r>
              <a:t>此时双向连接建立完成。server 和 client 可以互相通信</a:t>
            </a:r>
          </a:p>
        </p:txBody>
      </p:sp>
      <p:graphicFrame>
        <p:nvGraphicFramePr>
          <p:cNvPr id="281" name="表格 4"/>
          <p:cNvGraphicFramePr/>
          <p:nvPr/>
        </p:nvGraphicFramePr>
        <p:xfrm>
          <a:off x="11321712" y="2593152"/>
          <a:ext cx="11873742" cy="34804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033"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socket_struct[0]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socket_struct[1]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socket_struct[2]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{2,-1,…}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8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2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526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rgbClr val="535353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>
                          <a:solidFill>
                            <a:srgbClr val="535353"/>
                          </a:solidFill>
                        </a:rPr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0790">
              <a:defRPr sz="3420" spc="307"/>
            </a:pPr>
            <a:endParaRPr/>
          </a:p>
        </p:txBody>
      </p:sp>
      <p:sp>
        <p:nvSpPr>
          <p:cNvPr id="284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85072">
              <a:defRPr sz="5096" spc="101"/>
            </a:pPr>
            <a:endParaRPr/>
          </a:p>
        </p:txBody>
      </p:sp>
      <p:sp>
        <p:nvSpPr>
          <p:cNvPr id="285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  <p:pic>
        <p:nvPicPr>
          <p:cNvPr id="286" name="流程7.png" descr="流程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10" y="2345096"/>
            <a:ext cx="9110768" cy="9918724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client: send…"/>
          <p:cNvSpPr txBox="1"/>
          <p:nvPr/>
        </p:nvSpPr>
        <p:spPr>
          <a:xfrm>
            <a:off x="11246329" y="6444618"/>
            <a:ext cx="11062448" cy="2124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/>
            <a:r>
              <a:t>client: send </a:t>
            </a:r>
          </a:p>
          <a:p>
            <a:pPr algn="l"/>
            <a:r>
              <a:t>1、client 将数据写入自己的 send_fd 对应的环中</a:t>
            </a:r>
          </a:p>
          <a:p>
            <a:pPr algn="l"/>
            <a:endParaRPr/>
          </a:p>
        </p:txBody>
      </p:sp>
      <p:graphicFrame>
        <p:nvGraphicFramePr>
          <p:cNvPr id="288" name="表格 4"/>
          <p:cNvGraphicFramePr/>
          <p:nvPr/>
        </p:nvGraphicFramePr>
        <p:xfrm>
          <a:off x="11321712" y="2593152"/>
          <a:ext cx="11873742" cy="34804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033"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socket_struct[0]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socket_struct[1]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socket_struct[2]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{2,-1,…}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8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2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526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0790">
              <a:defRPr sz="3420" spc="307"/>
            </a:pPr>
            <a:endParaRPr/>
          </a:p>
        </p:txBody>
      </p:sp>
      <p:sp>
        <p:nvSpPr>
          <p:cNvPr id="29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85072">
              <a:defRPr sz="5096" spc="101"/>
            </a:pPr>
            <a:endParaRPr/>
          </a:p>
        </p:txBody>
      </p:sp>
      <p:sp>
        <p:nvSpPr>
          <p:cNvPr id="292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  <p:pic>
        <p:nvPicPr>
          <p:cNvPr id="293" name="流程8.png" descr="流程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10" y="2345096"/>
            <a:ext cx="9110768" cy="991872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erver: recv…"/>
          <p:cNvSpPr txBox="1"/>
          <p:nvPr/>
        </p:nvSpPr>
        <p:spPr>
          <a:xfrm>
            <a:off x="11246329" y="6444618"/>
            <a:ext cx="11062448" cy="232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/>
            <a:r>
              <a:t>server: recv </a:t>
            </a:r>
          </a:p>
          <a:p>
            <a:pPr algn="l"/>
            <a:r>
              <a:t>1、server通过while循环来判断内存空间是否可读，连续一定次数读取失败则在每次循环前等待。</a:t>
            </a:r>
          </a:p>
          <a:p>
            <a:pPr algn="l"/>
            <a:r>
              <a:t>2、当超过一定时间读失败，就执行close函数。</a:t>
            </a:r>
          </a:p>
        </p:txBody>
      </p:sp>
      <p:graphicFrame>
        <p:nvGraphicFramePr>
          <p:cNvPr id="295" name="表格 4"/>
          <p:cNvGraphicFramePr/>
          <p:nvPr/>
        </p:nvGraphicFramePr>
        <p:xfrm>
          <a:off x="11321712" y="2593152"/>
          <a:ext cx="11873742" cy="34804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033"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socket_struct[0]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socket_struct[1]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socket_struct[2]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{2,-1,…}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8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2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526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0790">
              <a:defRPr sz="3420" spc="307"/>
            </a:pPr>
            <a:endParaRPr/>
          </a:p>
        </p:txBody>
      </p:sp>
      <p:sp>
        <p:nvSpPr>
          <p:cNvPr id="298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85072">
              <a:defRPr sz="5096" spc="101"/>
            </a:pPr>
            <a:endParaRPr/>
          </a:p>
        </p:txBody>
      </p:sp>
      <p:sp>
        <p:nvSpPr>
          <p:cNvPr id="299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  <p:pic>
        <p:nvPicPr>
          <p:cNvPr id="300" name="流程9.png" descr="流程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10" y="2345096"/>
            <a:ext cx="9110768" cy="9918724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erver: send和client的recv…"/>
          <p:cNvSpPr txBox="1"/>
          <p:nvPr/>
        </p:nvSpPr>
        <p:spPr>
          <a:xfrm>
            <a:off x="11246329" y="6444618"/>
            <a:ext cx="11062448" cy="128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/>
            <a:r>
              <a:t>server: send和client的recv </a:t>
            </a:r>
          </a:p>
          <a:p>
            <a:pPr algn="l"/>
            <a:r>
              <a:t>同上</a:t>
            </a:r>
          </a:p>
        </p:txBody>
      </p:sp>
      <p:graphicFrame>
        <p:nvGraphicFramePr>
          <p:cNvPr id="302" name="表格 4"/>
          <p:cNvGraphicFramePr/>
          <p:nvPr/>
        </p:nvGraphicFramePr>
        <p:xfrm>
          <a:off x="11321712" y="2593152"/>
          <a:ext cx="11873742" cy="34804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033"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socket_struct[0]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socket_struct[1]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socket_struct[2]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{2,-1,…}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8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2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526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0790">
              <a:defRPr sz="3420" spc="307"/>
            </a:pPr>
            <a:endParaRPr/>
          </a:p>
        </p:txBody>
      </p:sp>
      <p:sp>
        <p:nvSpPr>
          <p:cNvPr id="305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85072">
              <a:defRPr sz="5096" spc="101"/>
            </a:pPr>
            <a:endParaRPr/>
          </a:p>
        </p:txBody>
      </p:sp>
      <p:sp>
        <p:nvSpPr>
          <p:cNvPr id="306" name="矩形 9"/>
          <p:cNvSpPr txBox="1"/>
          <p:nvPr/>
        </p:nvSpPr>
        <p:spPr>
          <a:xfrm>
            <a:off x="869770" y="566276"/>
            <a:ext cx="269544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实现过程</a:t>
            </a:r>
          </a:p>
        </p:txBody>
      </p:sp>
      <p:pic>
        <p:nvPicPr>
          <p:cNvPr id="307" name="流程serverclose.png" descr="流程serverclo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10" y="2345096"/>
            <a:ext cx="9110768" cy="9918724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close…"/>
          <p:cNvSpPr txBox="1"/>
          <p:nvPr/>
        </p:nvSpPr>
        <p:spPr>
          <a:xfrm>
            <a:off x="11246329" y="6444618"/>
            <a:ext cx="11062448" cy="232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/>
            <a:r>
              <a:t>close</a:t>
            </a:r>
          </a:p>
          <a:p>
            <a:pPr algn="l"/>
            <a:r>
              <a:t>1、如果有子描述符，关掉子描述符（设置 valid 为 0）</a:t>
            </a:r>
          </a:p>
          <a:p>
            <a:pPr algn="l"/>
            <a:r>
              <a:t>2、如果已经建立连接，关掉对方</a:t>
            </a:r>
          </a:p>
          <a:p>
            <a:pPr algn="l"/>
            <a:r>
              <a:t>3、关掉自己</a:t>
            </a:r>
          </a:p>
        </p:txBody>
      </p:sp>
      <p:graphicFrame>
        <p:nvGraphicFramePr>
          <p:cNvPr id="309" name="表格 4"/>
          <p:cNvGraphicFramePr/>
          <p:nvPr/>
        </p:nvGraphicFramePr>
        <p:xfrm>
          <a:off x="11321712" y="2593152"/>
          <a:ext cx="11873742" cy="34804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8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033"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socket_struct[0]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socket_struct[1]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socket_struct[2]</a:t>
                      </a:r>
                    </a:p>
                  </a:txBody>
                  <a:tcPr marL="59258" marR="59258" marT="59258" marB="59258" anchor="b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valid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>
                          <a:solidFill>
                            <a:schemeClr val="accent5"/>
                          </a:solidFill>
                        </a:rPr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parent_fd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{2,-1,…}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child_fd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{}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addr_str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0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8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max_connect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310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-1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2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send_fd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1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526"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spc="36"/>
                        <a:t> recv_ring</a:t>
                      </a:r>
                    </a:p>
                  </a:txBody>
                  <a:tcPr marL="14217" marR="14217" marT="14217" marB="14217" anchor="b" horzOverflow="overflow"/>
                </a:tc>
                <a:tc>
                  <a:txBody>
                    <a:bodyPr/>
                    <a:lstStyle/>
                    <a:p>
                      <a:pPr algn="l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spc="36"/>
                        <a:t>#</a:t>
                      </a:r>
                    </a:p>
                  </a:txBody>
                  <a:tcPr marL="14217" marR="14217" marT="14217" marB="14217" anchor="b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技术难点与创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技术难点与创新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锁？信号？CAS操作？"/>
          <p:cNvSpPr txBox="1"/>
          <p:nvPr/>
        </p:nvSpPr>
        <p:spPr>
          <a:xfrm>
            <a:off x="7394604" y="1807750"/>
            <a:ext cx="1075690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>
            <a:lvl1pPr>
              <a:defRPr sz="8400"/>
            </a:lvl1pPr>
          </a:lstStyle>
          <a:p>
            <a:r>
              <a:t>锁？信号？CAS操作？</a:t>
            </a:r>
          </a:p>
        </p:txBody>
      </p:sp>
      <p:sp>
        <p:nvSpPr>
          <p:cNvPr id="314" name="关于在设计中所涉及到的并发可能造成冲突，我们有锁，信号和原子操作三种解决方案，考虑…"/>
          <p:cNvSpPr txBox="1"/>
          <p:nvPr/>
        </p:nvSpPr>
        <p:spPr>
          <a:xfrm>
            <a:off x="3396954" y="4417056"/>
            <a:ext cx="19538950" cy="146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 algn="l">
              <a:defRPr sz="3700"/>
            </a:pPr>
            <a:r>
              <a:t>关于在设计中所涉及到的并发可能造成冲突，我们有锁，信号和原子操作三种解决方案，考虑</a:t>
            </a:r>
          </a:p>
          <a:p>
            <a:pPr algn="l">
              <a:defRPr sz="3700"/>
            </a:pPr>
            <a:r>
              <a:t>锁和信号的效率问题，这里我们使用了CAS操作来解决。</a:t>
            </a:r>
          </a:p>
        </p:txBody>
      </p:sp>
      <p:sp>
        <p:nvSpPr>
          <p:cNvPr id="315" name="//获取最小的可用描述符…"/>
          <p:cNvSpPr txBox="1"/>
          <p:nvPr/>
        </p:nvSpPr>
        <p:spPr>
          <a:xfrm>
            <a:off x="5301587" y="6505212"/>
            <a:ext cx="13780827" cy="527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 algn="l" defTabSz="457200">
              <a:defRPr sz="3300" i="1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//获取最小的可用描述符</a:t>
            </a:r>
          </a:p>
          <a:p>
            <a:pPr algn="l" defTabSz="457200">
              <a:defRPr sz="3300" b="1">
                <a:solidFill>
                  <a:srgbClr val="1E542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480"/>
                </a:solidFill>
              </a:rPr>
              <a:t>for 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11480"/>
                </a:solidFill>
              </a:rPr>
              <a:t>int </a:t>
            </a:r>
            <a:r>
              <a:rPr b="0">
                <a:solidFill>
                  <a:srgbClr val="000000"/>
                </a:solidFill>
              </a:rPr>
              <a:t>i = </a:t>
            </a:r>
            <a:r>
              <a:rPr b="0">
                <a:solidFill>
                  <a:srgbClr val="0432FF"/>
                </a:solidFill>
              </a:rPr>
              <a:t>0</a:t>
            </a:r>
            <a:r>
              <a:rPr b="0">
                <a:solidFill>
                  <a:srgbClr val="000000"/>
                </a:solidFill>
              </a:rPr>
              <a:t>; i &lt; </a:t>
            </a:r>
            <a:r>
              <a:t>SHM_POOL_SIZE</a:t>
            </a:r>
            <a:r>
              <a:rPr b="0">
                <a:solidFill>
                  <a:srgbClr val="000000"/>
                </a:solidFill>
              </a:rPr>
              <a:t>; i++) {</a:t>
            </a:r>
          </a:p>
          <a:p>
            <a:pPr algn="l" defTabSz="457200">
              <a:defRPr sz="3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371F80"/>
                </a:solidFill>
              </a:rPr>
              <a:t>shm_socket </a:t>
            </a:r>
            <a:r>
              <a:t>shm_server_socket_obj = get_socket(i);</a:t>
            </a:r>
          </a:p>
          <a:p>
            <a:pPr algn="l" defTabSz="457200">
              <a:defRPr sz="3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int </a:t>
            </a:r>
            <a:r>
              <a:t>*val = &amp;(shm_server_socket_obj-&gt;</a:t>
            </a:r>
            <a:r>
              <a:rPr>
                <a:solidFill>
                  <a:srgbClr val="66187A"/>
                </a:solidFill>
              </a:rPr>
              <a:t>valid</a:t>
            </a:r>
            <a:r>
              <a:t>);</a:t>
            </a:r>
          </a:p>
          <a:p>
            <a:pPr algn="l" defTabSz="457200">
              <a:defRPr sz="3300" i="1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t>//原子操作，解决并发问题</a:t>
            </a:r>
          </a:p>
          <a:p>
            <a:pPr algn="l" defTabSz="457200">
              <a:defRPr sz="3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(__sync_bool_compare_and_swap (val, </a:t>
            </a:r>
            <a:r>
              <a:rPr>
                <a:solidFill>
                  <a:srgbClr val="0432FF"/>
                </a:solidFill>
              </a:rPr>
              <a:t>0</a:t>
            </a:r>
            <a:r>
              <a:t>, </a:t>
            </a:r>
            <a:r>
              <a:rPr>
                <a:solidFill>
                  <a:srgbClr val="0432FF"/>
                </a:solidFill>
              </a:rPr>
              <a:t>1</a:t>
            </a:r>
            <a:r>
              <a:t>)) {</a:t>
            </a:r>
          </a:p>
          <a:p>
            <a:pPr algn="l" defTabSz="457200">
              <a:defRPr sz="3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return </a:t>
            </a:r>
            <a:r>
              <a:t>i;</a:t>
            </a:r>
          </a:p>
          <a:p>
            <a:pPr algn="l" defTabSz="457200">
              <a:defRPr sz="3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defRPr sz="3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去中心化"/>
          <p:cNvSpPr txBox="1">
            <a:spLocks noGrp="1"/>
          </p:cNvSpPr>
          <p:nvPr>
            <p:ph type="title"/>
          </p:nvPr>
        </p:nvSpPr>
        <p:spPr>
          <a:xfrm>
            <a:off x="3753246" y="821530"/>
            <a:ext cx="16877508" cy="1780290"/>
          </a:xfrm>
          <a:prstGeom prst="rect">
            <a:avLst/>
          </a:prstGeom>
        </p:spPr>
        <p:txBody>
          <a:bodyPr/>
          <a:lstStyle>
            <a:lvl1pPr>
              <a:defRPr sz="8900" spc="178"/>
            </a:lvl1pPr>
          </a:lstStyle>
          <a:p>
            <a:r>
              <a:t>去中心化</a:t>
            </a:r>
          </a:p>
        </p:txBody>
      </p:sp>
      <p:sp>
        <p:nvSpPr>
          <p:cNvPr id="318" name="中心进程：…"/>
          <p:cNvSpPr txBox="1"/>
          <p:nvPr/>
        </p:nvSpPr>
        <p:spPr>
          <a:xfrm>
            <a:off x="2150319" y="9872976"/>
            <a:ext cx="9864754" cy="3038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4100"/>
            </a:pPr>
            <a:r>
              <a:t>中心进程：</a:t>
            </a:r>
          </a:p>
          <a:p>
            <a:pPr>
              <a:defRPr sz="4100"/>
            </a:pPr>
            <a:r>
              <a:t>结构简单，易于管理</a:t>
            </a:r>
          </a:p>
          <a:p>
            <a:pPr>
              <a:defRPr sz="4100"/>
            </a:pPr>
            <a:r>
              <a:t>中心进程崩溃，影响所有链接</a:t>
            </a:r>
          </a:p>
          <a:p>
            <a:pPr>
              <a:defRPr sz="4100"/>
            </a:pPr>
            <a:r>
              <a:t>性能受限于中心进程</a:t>
            </a:r>
          </a:p>
        </p:txBody>
      </p:sp>
      <p:sp>
        <p:nvSpPr>
          <p:cNvPr id="319" name="去中心化：…"/>
          <p:cNvSpPr txBox="1"/>
          <p:nvPr/>
        </p:nvSpPr>
        <p:spPr>
          <a:xfrm>
            <a:off x="12370626" y="9949176"/>
            <a:ext cx="10120815" cy="288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3900"/>
            </a:pPr>
            <a:r>
              <a:t>去中心化：</a:t>
            </a:r>
          </a:p>
          <a:p>
            <a:pPr>
              <a:defRPr sz="3900"/>
            </a:pPr>
            <a:r>
              <a:t>结构复杂，开发困难</a:t>
            </a:r>
          </a:p>
          <a:p>
            <a:pPr>
              <a:defRPr sz="3900"/>
            </a:pPr>
            <a:r>
              <a:t>稳定性强，任意进程崩溃，不影响其他链接</a:t>
            </a:r>
          </a:p>
          <a:p>
            <a:pPr>
              <a:defRPr sz="3900"/>
            </a:pPr>
            <a:r>
              <a:t>并行通信，高效率</a:t>
            </a:r>
          </a:p>
        </p:txBody>
      </p:sp>
      <p:pic>
        <p:nvPicPr>
          <p:cNvPr id="320" name="star.png" descr="star.png"/>
          <p:cNvPicPr>
            <a:picLocks noChangeAspect="1"/>
          </p:cNvPicPr>
          <p:nvPr/>
        </p:nvPicPr>
        <p:blipFill>
          <a:blip r:embed="rId2"/>
          <a:srcRect l="16120" t="41731" r="43622" b="7628"/>
          <a:stretch>
            <a:fillRect/>
          </a:stretch>
        </p:blipFill>
        <p:spPr>
          <a:xfrm>
            <a:off x="3437076" y="2532165"/>
            <a:ext cx="6833396" cy="6945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mesh.png" descr="mesh.png"/>
          <p:cNvPicPr>
            <a:picLocks noChangeAspect="1"/>
          </p:cNvPicPr>
          <p:nvPr/>
        </p:nvPicPr>
        <p:blipFill>
          <a:blip r:embed="rId3"/>
          <a:srcRect l="9190" t="8758" r="30014" b="27141"/>
          <a:stretch>
            <a:fillRect/>
          </a:stretch>
        </p:blipFill>
        <p:spPr>
          <a:xfrm>
            <a:off x="12603500" y="2630002"/>
            <a:ext cx="8546816" cy="7290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LD_PERLOAD"/>
          <p:cNvSpPr txBox="1">
            <a:spLocks noGrp="1"/>
          </p:cNvSpPr>
          <p:nvPr>
            <p:ph type="title"/>
          </p:nvPr>
        </p:nvSpPr>
        <p:spPr>
          <a:xfrm>
            <a:off x="3994546" y="821530"/>
            <a:ext cx="16394908" cy="1735839"/>
          </a:xfrm>
          <a:prstGeom prst="rect">
            <a:avLst/>
          </a:prstGeom>
        </p:spPr>
        <p:txBody>
          <a:bodyPr anchor="ctr"/>
          <a:lstStyle>
            <a:lvl1pPr>
              <a:defRPr sz="7300" spc="145"/>
            </a:lvl1pPr>
          </a:lstStyle>
          <a:p>
            <a:r>
              <a:t>LD_PERLOAD</a:t>
            </a:r>
          </a:p>
        </p:txBody>
      </p:sp>
      <p:sp>
        <p:nvSpPr>
          <p:cNvPr id="324" name="对齐标准 Unix Socket 接口…"/>
          <p:cNvSpPr txBox="1"/>
          <p:nvPr/>
        </p:nvSpPr>
        <p:spPr>
          <a:xfrm>
            <a:off x="856565" y="5171023"/>
            <a:ext cx="10420350" cy="519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>
              <a:defRPr sz="6100"/>
            </a:pPr>
            <a:r>
              <a:t>对齐标准 Unix Socket 接口</a:t>
            </a:r>
          </a:p>
          <a:p>
            <a:pPr>
              <a:defRPr sz="6100"/>
            </a:pPr>
            <a:endParaRPr/>
          </a:p>
          <a:p>
            <a:pPr>
              <a:defRPr sz="6100"/>
            </a:pPr>
            <a:r>
              <a:t>无需修改代码，无需重新编译</a:t>
            </a:r>
          </a:p>
          <a:p>
            <a:pPr>
              <a:defRPr sz="6100"/>
            </a:pPr>
            <a:endParaRPr/>
          </a:p>
          <a:p>
            <a:pPr>
              <a:defRPr sz="6100"/>
            </a:pPr>
            <a:r>
              <a:t>添加环境变量，“一键提速”</a:t>
            </a:r>
          </a:p>
        </p:txBody>
      </p:sp>
      <p:pic>
        <p:nvPicPr>
          <p:cNvPr id="325" name="21567029785_.pic.jpg" descr="21567029785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973" y="5041238"/>
            <a:ext cx="12007522" cy="5457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基址 + 偏移"/>
          <p:cNvSpPr txBox="1">
            <a:spLocks noGrp="1"/>
          </p:cNvSpPr>
          <p:nvPr>
            <p:ph type="title"/>
          </p:nvPr>
        </p:nvSpPr>
        <p:spPr>
          <a:xfrm>
            <a:off x="3994546" y="821530"/>
            <a:ext cx="16394908" cy="2176070"/>
          </a:xfrm>
          <a:prstGeom prst="rect">
            <a:avLst/>
          </a:prstGeom>
        </p:spPr>
        <p:txBody>
          <a:bodyPr/>
          <a:lstStyle>
            <a:lvl1pPr>
              <a:defRPr sz="7700" spc="154"/>
            </a:lvl1pPr>
          </a:lstStyle>
          <a:p>
            <a:r>
              <a:t>基址 + 偏移</a:t>
            </a:r>
          </a:p>
        </p:txBody>
      </p:sp>
      <p:sp>
        <p:nvSpPr>
          <p:cNvPr id="328" name="共享内存位于进程的虚拟内存…"/>
          <p:cNvSpPr txBox="1"/>
          <p:nvPr/>
        </p:nvSpPr>
        <p:spPr>
          <a:xfrm>
            <a:off x="7907338" y="4833853"/>
            <a:ext cx="8569325" cy="587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>
              <a:defRPr sz="5000"/>
            </a:pPr>
            <a:r>
              <a:t>共享内存位于进程的虚拟内存</a:t>
            </a:r>
          </a:p>
          <a:p>
            <a:pPr>
              <a:defRPr sz="5000"/>
            </a:pPr>
            <a:endParaRPr/>
          </a:p>
          <a:p>
            <a:pPr>
              <a:defRPr sz="5000"/>
            </a:pPr>
            <a:r>
              <a:t>其地址对于每个进程不同</a:t>
            </a:r>
          </a:p>
          <a:p>
            <a:pPr>
              <a:defRPr sz="5000"/>
            </a:pPr>
            <a:endParaRPr/>
          </a:p>
          <a:p>
            <a:pPr>
              <a:defRPr sz="5000"/>
            </a:pPr>
            <a:r>
              <a:t>不可以在虚拟内存中储存地址</a:t>
            </a:r>
          </a:p>
          <a:p>
            <a:pPr>
              <a:defRPr sz="5000"/>
            </a:pPr>
            <a:endParaRPr/>
          </a:p>
          <a:p>
            <a:pPr>
              <a:defRPr sz="5000"/>
            </a:pPr>
            <a:r>
              <a:t>基址 + 偏移量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增加了一个进程，进程间的通信是有代价的"/>
          <p:cNvSpPr/>
          <p:nvPr/>
        </p:nvSpPr>
        <p:spPr>
          <a:xfrm>
            <a:off x="14046735" y="5577596"/>
            <a:ext cx="9693069" cy="1063343"/>
          </a:xfrm>
          <a:prstGeom prst="roundRect">
            <a:avLst>
              <a:gd name="adj" fmla="val 17915"/>
            </a:avLst>
          </a:prstGeom>
          <a:ln w="381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/>
          <a:lstStyle>
            <a:lvl1pPr>
              <a:defRPr>
                <a:solidFill>
                  <a:srgbClr val="072B5B"/>
                </a:solidFill>
              </a:defRPr>
            </a:lvl1pPr>
          </a:lstStyle>
          <a:p>
            <a:r>
              <a:t>增加了一个进程，进程间的通信是有代价的</a:t>
            </a:r>
          </a:p>
        </p:txBody>
      </p:sp>
      <p:sp>
        <p:nvSpPr>
          <p:cNvPr id="157" name="标题"/>
          <p:cNvSpPr txBox="1">
            <a:spLocks noGrp="1"/>
          </p:cNvSpPr>
          <p:nvPr>
            <p:ph type="title"/>
          </p:nvPr>
        </p:nvSpPr>
        <p:spPr>
          <a:xfrm>
            <a:off x="3994546" y="821530"/>
            <a:ext cx="16394908" cy="1668148"/>
          </a:xfrm>
          <a:prstGeom prst="rect">
            <a:avLst/>
          </a:prstGeom>
        </p:spPr>
        <p:txBody>
          <a:bodyPr/>
          <a:lstStyle>
            <a:lvl1pPr defTabSz="585073">
              <a:defRPr sz="8000" spc="161"/>
            </a:lvl1pPr>
          </a:lstStyle>
          <a:p>
            <a:r>
              <a:t>项目背景</a:t>
            </a:r>
          </a:p>
        </p:txBody>
      </p:sp>
      <p:pic>
        <p:nvPicPr>
          <p:cNvPr id="158" name="what-is-service-mesh-1.png" descr="what-is-service-mesh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72" y="4976463"/>
            <a:ext cx="4498850" cy="3374137"/>
          </a:xfrm>
          <a:prstGeom prst="rect">
            <a:avLst/>
          </a:prstGeom>
          <a:ln w="12700">
            <a:miter lim="400000"/>
          </a:ln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59" name="双箭头"/>
          <p:cNvSpPr/>
          <p:nvPr/>
        </p:nvSpPr>
        <p:spPr>
          <a:xfrm>
            <a:off x="5242202" y="5965491"/>
            <a:ext cx="1960413" cy="387484"/>
          </a:xfrm>
          <a:prstGeom prst="leftRightArrow">
            <a:avLst>
              <a:gd name="adj1" fmla="val 32000"/>
              <a:gd name="adj2" fmla="val 93924"/>
            </a:avLst>
          </a:prstGeom>
          <a:solidFill>
            <a:schemeClr val="accent2"/>
          </a:solidFill>
          <a:ln w="25400">
            <a:solidFill>
              <a:srgbClr val="5D7A7A"/>
            </a:solidFill>
          </a:ln>
        </p:spPr>
        <p:txBody>
          <a:bodyPr lIns="71436" tIns="71436" rIns="71436" bIns="71436" anchor="ctr"/>
          <a:lstStyle/>
          <a:p>
            <a:pPr>
              <a:defRPr>
                <a:solidFill>
                  <a:srgbClr val="072B5B"/>
                </a:solidFill>
              </a:defRPr>
            </a:pPr>
            <a:endParaRPr/>
          </a:p>
        </p:txBody>
      </p:sp>
      <p:sp>
        <p:nvSpPr>
          <p:cNvPr id="160" name="TCP本是为网络通讯设计，对效率产生影响"/>
          <p:cNvSpPr/>
          <p:nvPr/>
        </p:nvSpPr>
        <p:spPr>
          <a:xfrm>
            <a:off x="14046735" y="7920525"/>
            <a:ext cx="9693069" cy="1063342"/>
          </a:xfrm>
          <a:prstGeom prst="roundRect">
            <a:avLst>
              <a:gd name="adj" fmla="val 17915"/>
            </a:avLst>
          </a:prstGeom>
          <a:ln w="381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/>
          <a:lstStyle>
            <a:lvl1pPr>
              <a:defRPr>
                <a:solidFill>
                  <a:srgbClr val="072B5B"/>
                </a:solidFill>
              </a:defRPr>
            </a:lvl1pPr>
          </a:lstStyle>
          <a:p>
            <a:r>
              <a:t>TCP本是为网络通讯设计，对效率产生影响</a:t>
            </a:r>
          </a:p>
        </p:txBody>
      </p:sp>
      <p:sp>
        <p:nvSpPr>
          <p:cNvPr id="161" name="速度难以满足需求"/>
          <p:cNvSpPr/>
          <p:nvPr/>
        </p:nvSpPr>
        <p:spPr>
          <a:xfrm>
            <a:off x="14046735" y="10119444"/>
            <a:ext cx="9693069" cy="1063343"/>
          </a:xfrm>
          <a:prstGeom prst="roundRect">
            <a:avLst>
              <a:gd name="adj" fmla="val 17915"/>
            </a:avLst>
          </a:prstGeom>
          <a:ln w="381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/>
          <a:lstStyle>
            <a:lvl1pPr>
              <a:defRPr>
                <a:solidFill>
                  <a:srgbClr val="072B5B"/>
                </a:solidFill>
              </a:defRPr>
            </a:lvl1pPr>
          </a:lstStyle>
          <a:p>
            <a:r>
              <a:t>速度难以满足需求</a:t>
            </a:r>
          </a:p>
        </p:txBody>
      </p:sp>
      <p:sp>
        <p:nvSpPr>
          <p:cNvPr id="162" name="Unix Domain Socket"/>
          <p:cNvSpPr/>
          <p:nvPr/>
        </p:nvSpPr>
        <p:spPr>
          <a:xfrm>
            <a:off x="7605796" y="10119444"/>
            <a:ext cx="5434935" cy="1063343"/>
          </a:xfrm>
          <a:prstGeom prst="roundRect">
            <a:avLst>
              <a:gd name="adj" fmla="val 17915"/>
            </a:avLst>
          </a:prstGeom>
          <a:ln w="38100">
            <a:solidFill>
              <a:srgbClr val="0433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/>
          <a:lstStyle>
            <a:lvl1pPr>
              <a:defRPr>
                <a:solidFill>
                  <a:srgbClr val="072B5B"/>
                </a:solidFill>
              </a:defRPr>
            </a:lvl1pPr>
          </a:lstStyle>
          <a:p>
            <a:r>
              <a:t>Unix Domain Socket</a:t>
            </a:r>
          </a:p>
        </p:txBody>
      </p:sp>
      <p:sp>
        <p:nvSpPr>
          <p:cNvPr id="163" name="loopback TCP"/>
          <p:cNvSpPr/>
          <p:nvPr/>
        </p:nvSpPr>
        <p:spPr>
          <a:xfrm>
            <a:off x="7627095" y="7881300"/>
            <a:ext cx="5392337" cy="1063342"/>
          </a:xfrm>
          <a:prstGeom prst="roundRect">
            <a:avLst>
              <a:gd name="adj" fmla="val 17915"/>
            </a:avLst>
          </a:prstGeom>
          <a:ln w="38100">
            <a:solidFill>
              <a:srgbClr val="0433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/>
          <a:lstStyle>
            <a:lvl1pPr>
              <a:defRPr>
                <a:solidFill>
                  <a:srgbClr val="072B5B"/>
                </a:solidFill>
              </a:defRPr>
            </a:lvl1pPr>
          </a:lstStyle>
          <a:p>
            <a:r>
              <a:t>loopback TCP</a:t>
            </a:r>
          </a:p>
        </p:txBody>
      </p:sp>
      <p:sp>
        <p:nvSpPr>
          <p:cNvPr id="164" name="Service Mesh 的架构"/>
          <p:cNvSpPr/>
          <p:nvPr/>
        </p:nvSpPr>
        <p:spPr>
          <a:xfrm>
            <a:off x="7627095" y="5627561"/>
            <a:ext cx="5392337" cy="1063343"/>
          </a:xfrm>
          <a:prstGeom prst="roundRect">
            <a:avLst>
              <a:gd name="adj" fmla="val 17915"/>
            </a:avLst>
          </a:prstGeom>
          <a:ln w="38100">
            <a:solidFill>
              <a:srgbClr val="0433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/>
          <a:lstStyle>
            <a:lvl1pPr>
              <a:defRPr>
                <a:solidFill>
                  <a:srgbClr val="072B5B"/>
                </a:solidFill>
              </a:defRPr>
            </a:lvl1pPr>
          </a:lstStyle>
          <a:p>
            <a:r>
              <a:t>Service Mesh 的架构</a:t>
            </a:r>
          </a:p>
        </p:txBody>
      </p:sp>
      <p:sp>
        <p:nvSpPr>
          <p:cNvPr id="165" name="使用微服务框架来维护多语言多协议的微服务系统，越来越困难"/>
          <p:cNvSpPr txBox="1"/>
          <p:nvPr/>
        </p:nvSpPr>
        <p:spPr>
          <a:xfrm>
            <a:off x="3149556" y="2890862"/>
            <a:ext cx="18646775" cy="106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>
            <a:lvl1pPr>
              <a:defRPr sz="5200">
                <a:solidFill>
                  <a:srgbClr val="072B5B"/>
                </a:solidFill>
              </a:defRPr>
            </a:lvl1pPr>
          </a:lstStyle>
          <a:p>
            <a:r>
              <a:t>使用微服务框架来维护多语言多协议的微服务系统，越来越困难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实验数据和结果分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defRPr sz="13870" spc="276"/>
            </a:lvl1pPr>
          </a:lstStyle>
          <a:p>
            <a:r>
              <a:t>实验数据和结果分析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—"/>
          <p:cNvSpPr txBox="1">
            <a:spLocks noGrp="1"/>
          </p:cNvSpPr>
          <p:nvPr>
            <p:ph type="title"/>
          </p:nvPr>
        </p:nvSpPr>
        <p:spPr>
          <a:xfrm>
            <a:off x="5636311" y="930174"/>
            <a:ext cx="5775067" cy="1291767"/>
          </a:xfrm>
          <a:prstGeom prst="rect">
            <a:avLst/>
          </a:prstGeom>
        </p:spPr>
        <p:txBody>
          <a:bodyPr/>
          <a:lstStyle/>
          <a:p>
            <a:pPr lvl="1" indent="342900">
              <a:defRPr spc="100"/>
            </a:pPr>
            <a:r>
              <a:t>纳秒级计时精度</a:t>
            </a:r>
          </a:p>
        </p:txBody>
      </p:sp>
      <p:sp>
        <p:nvSpPr>
          <p:cNvPr id="333" name="1 ns = 10-9 s"/>
          <p:cNvSpPr txBox="1"/>
          <p:nvPr/>
        </p:nvSpPr>
        <p:spPr>
          <a:xfrm>
            <a:off x="6124856" y="2378340"/>
            <a:ext cx="4797977" cy="1233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>
              <a:defRPr sz="7500"/>
            </a:pPr>
            <a:r>
              <a:t>1 ns = 10</a:t>
            </a:r>
            <a:r>
              <a:rPr sz="4700" baseline="53191"/>
              <a:t>-9</a:t>
            </a:r>
            <a:r>
              <a:t> s</a:t>
            </a:r>
          </a:p>
        </p:txBody>
      </p:sp>
      <p:sp>
        <p:nvSpPr>
          <p:cNvPr id="334" name="仅“获取时间”操作便须 390-3700 纳秒，且不可预测…"/>
          <p:cNvSpPr txBox="1"/>
          <p:nvPr/>
        </p:nvSpPr>
        <p:spPr>
          <a:xfrm>
            <a:off x="2165287" y="4170061"/>
            <a:ext cx="12717115" cy="250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>
              <a:defRPr sz="4400"/>
            </a:pPr>
            <a:r>
              <a:t>仅“获取时间”操作便须 390-3700 纳秒，且不可预测</a:t>
            </a:r>
          </a:p>
          <a:p>
            <a:pPr>
              <a:defRPr sz="4400"/>
            </a:pPr>
            <a:r>
              <a:t>收包延迟约为 100-200 纳秒</a:t>
            </a:r>
          </a:p>
          <a:p>
            <a:pPr>
              <a:defRPr sz="4400"/>
            </a:pPr>
            <a:r>
              <a:t>计算收包延迟变得极为不可靠</a:t>
            </a:r>
          </a:p>
        </p:txBody>
      </p:sp>
      <p:pic>
        <p:nvPicPr>
          <p:cNvPr id="335" name="SCR_20190829_070741.png" descr="SCR_20190829_0707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591" y="1008443"/>
            <a:ext cx="5775067" cy="1219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CR_20190829_070821.png" descr="SCR_20190829_0708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86" y="7524914"/>
            <a:ext cx="12677117" cy="5057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ops.png" descr="iops.png"/>
          <p:cNvPicPr>
            <a:picLocks noChangeAspect="1"/>
          </p:cNvPicPr>
          <p:nvPr/>
        </p:nvPicPr>
        <p:blipFill>
          <a:blip r:embed="rId2"/>
          <a:srcRect r="6557"/>
          <a:stretch>
            <a:fillRect/>
          </a:stretch>
        </p:blipFill>
        <p:spPr>
          <a:xfrm>
            <a:off x="8882699" y="1238829"/>
            <a:ext cx="15237550" cy="12230114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—"/>
          <p:cNvSpPr txBox="1">
            <a:spLocks noGrp="1"/>
          </p:cNvSpPr>
          <p:nvPr>
            <p:ph type="title"/>
          </p:nvPr>
        </p:nvSpPr>
        <p:spPr>
          <a:xfrm>
            <a:off x="3741474" y="470062"/>
            <a:ext cx="16901052" cy="1412337"/>
          </a:xfrm>
          <a:prstGeom prst="rect">
            <a:avLst/>
          </a:prstGeom>
        </p:spPr>
        <p:txBody>
          <a:bodyPr/>
          <a:lstStyle/>
          <a:p>
            <a:pPr lvl="1" indent="342900">
              <a:defRPr sz="6800" cap="none" spc="121"/>
            </a:pPr>
            <a:r>
              <a:t>IOps  每秒发送/接收的数据包总数</a:t>
            </a:r>
          </a:p>
        </p:txBody>
      </p:sp>
      <p:sp>
        <p:nvSpPr>
          <p:cNvPr id="340" name="横坐标：包大小/B…"/>
          <p:cNvSpPr txBox="1"/>
          <p:nvPr/>
        </p:nvSpPr>
        <p:spPr>
          <a:xfrm>
            <a:off x="2806120" y="4724308"/>
            <a:ext cx="4831556" cy="232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 algn="l">
              <a:defRPr sz="4300" b="1"/>
            </a:pPr>
            <a:r>
              <a:t>横坐标：包大小/B</a:t>
            </a:r>
          </a:p>
          <a:p>
            <a:pPr algn="l">
              <a:defRPr sz="4300" b="1"/>
            </a:pPr>
            <a:endParaRPr/>
          </a:p>
          <a:p>
            <a:pPr algn="l">
              <a:defRPr sz="4300" b="1"/>
            </a:pPr>
            <a:r>
              <a:t>纵坐标：千万IOps</a:t>
            </a:r>
          </a:p>
        </p:txBody>
      </p:sp>
      <p:sp>
        <p:nvSpPr>
          <p:cNvPr id="341" name="箭头"/>
          <p:cNvSpPr/>
          <p:nvPr/>
        </p:nvSpPr>
        <p:spPr>
          <a:xfrm rot="16181186">
            <a:off x="10911311" y="7547233"/>
            <a:ext cx="4690193" cy="827572"/>
          </a:xfrm>
          <a:prstGeom prst="rightArrow">
            <a:avLst>
              <a:gd name="adj1" fmla="val 15681"/>
              <a:gd name="adj2" fmla="val 88554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>
                <a:solidFill>
                  <a:schemeClr val="accent5">
                    <a:satOff val="-15823"/>
                    <a:lumOff val="-12117"/>
                  </a:schemeClr>
                </a:solidFill>
              </a:defRPr>
            </a:pPr>
            <a:endParaRPr/>
          </a:p>
        </p:txBody>
      </p:sp>
      <p:sp>
        <p:nvSpPr>
          <p:cNvPr id="342" name="15-30x"/>
          <p:cNvSpPr txBox="1"/>
          <p:nvPr/>
        </p:nvSpPr>
        <p:spPr>
          <a:xfrm>
            <a:off x="13791127" y="8443016"/>
            <a:ext cx="2860704" cy="114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>
            <a:lvl1pPr>
              <a:defRPr sz="7000" b="1" i="1">
                <a:solidFill>
                  <a:schemeClr val="accent5"/>
                </a:solidFill>
              </a:defRPr>
            </a:lvl1pPr>
          </a:lstStyle>
          <a:p>
            <a:r>
              <a:t>15-30x</a:t>
            </a:r>
          </a:p>
        </p:txBody>
      </p:sp>
      <p:sp>
        <p:nvSpPr>
          <p:cNvPr id="343" name="数十次调参测试…"/>
          <p:cNvSpPr txBox="1"/>
          <p:nvPr/>
        </p:nvSpPr>
        <p:spPr>
          <a:xfrm>
            <a:off x="2316359" y="7941366"/>
            <a:ext cx="5403850" cy="214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>
              <a:defRPr sz="5700"/>
            </a:pPr>
            <a:r>
              <a:t>数十次调参测试</a:t>
            </a:r>
          </a:p>
          <a:p>
            <a:pPr>
              <a:defRPr sz="5700"/>
            </a:pPr>
            <a:r>
              <a:t>小包 IOps 优化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—"/>
          <p:cNvSpPr txBox="1">
            <a:spLocks noGrp="1"/>
          </p:cNvSpPr>
          <p:nvPr>
            <p:ph type="title"/>
          </p:nvPr>
        </p:nvSpPr>
        <p:spPr>
          <a:xfrm>
            <a:off x="3994546" y="802303"/>
            <a:ext cx="16394908" cy="1599229"/>
          </a:xfrm>
          <a:prstGeom prst="rect">
            <a:avLst/>
          </a:prstGeom>
        </p:spPr>
        <p:txBody>
          <a:bodyPr/>
          <a:lstStyle/>
          <a:p>
            <a:pPr lvl="1" indent="342900">
              <a:defRPr sz="6800" spc="121"/>
            </a:pPr>
            <a:r>
              <a:t>吞吐量 每秒发送/接收的数据量</a:t>
            </a:r>
          </a:p>
        </p:txBody>
      </p:sp>
      <p:sp>
        <p:nvSpPr>
          <p:cNvPr id="346" name="横坐标：包大小/B…"/>
          <p:cNvSpPr txBox="1"/>
          <p:nvPr/>
        </p:nvSpPr>
        <p:spPr>
          <a:xfrm>
            <a:off x="2433786" y="4856256"/>
            <a:ext cx="6355203" cy="232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>
              <a:defRPr sz="4300" b="1"/>
            </a:pPr>
            <a:r>
              <a:t>横坐标：包大小/B</a:t>
            </a:r>
          </a:p>
          <a:p>
            <a:pPr algn="l">
              <a:defRPr sz="4300" b="1"/>
            </a:pPr>
            <a:endParaRPr/>
          </a:p>
          <a:p>
            <a:pPr algn="l">
              <a:defRPr sz="4300" b="1"/>
            </a:pPr>
            <a:r>
              <a:t>纵坐标：吞吐量GB/S</a:t>
            </a:r>
          </a:p>
        </p:txBody>
      </p:sp>
      <p:pic>
        <p:nvPicPr>
          <p:cNvPr id="347" name="tuntu.png" descr="tunt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375" y="2160676"/>
            <a:ext cx="14701088" cy="1102581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大包吞吐量优化"/>
          <p:cNvSpPr txBox="1"/>
          <p:nvPr/>
        </p:nvSpPr>
        <p:spPr>
          <a:xfrm>
            <a:off x="2352247" y="8015024"/>
            <a:ext cx="5489575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>
            <a:lvl1pPr algn="l">
              <a:defRPr sz="6000" b="1"/>
            </a:lvl1pPr>
          </a:lstStyle>
          <a:p>
            <a:r>
              <a:t>大包吞吐量优化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横坐标：并发连接数…"/>
          <p:cNvSpPr txBox="1"/>
          <p:nvPr/>
        </p:nvSpPr>
        <p:spPr>
          <a:xfrm>
            <a:off x="2671293" y="5304880"/>
            <a:ext cx="5207000" cy="232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 algn="l">
              <a:defRPr sz="4300" b="1"/>
            </a:pPr>
            <a:r>
              <a:t>横坐标：并发连接数</a:t>
            </a:r>
          </a:p>
          <a:p>
            <a:pPr algn="l">
              <a:defRPr sz="4300" b="1"/>
            </a:pPr>
            <a:endParaRPr/>
          </a:p>
          <a:p>
            <a:pPr algn="l">
              <a:defRPr sz="4300" b="1"/>
            </a:pPr>
            <a:r>
              <a:t>纵坐标：千万IOps</a:t>
            </a:r>
          </a:p>
        </p:txBody>
      </p:sp>
      <p:pic>
        <p:nvPicPr>
          <p:cNvPr id="351" name="duoiops.png" descr="duoio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998" y="1490067"/>
            <a:ext cx="15544935" cy="116587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系统可线性扩展"/>
          <p:cNvSpPr txBox="1"/>
          <p:nvPr/>
        </p:nvSpPr>
        <p:spPr>
          <a:xfrm>
            <a:off x="2663355" y="8701704"/>
            <a:ext cx="5222875" cy="114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>
            <a:lvl1pPr>
              <a:defRPr sz="5700"/>
            </a:lvl1pPr>
          </a:lstStyle>
          <a:p>
            <a:r>
              <a:t>系统可线性扩展</a:t>
            </a:r>
          </a:p>
        </p:txBody>
      </p:sp>
      <p:sp>
        <p:nvSpPr>
          <p:cNvPr id="353" name="—"/>
          <p:cNvSpPr txBox="1">
            <a:spLocks noGrp="1"/>
          </p:cNvSpPr>
          <p:nvPr>
            <p:ph type="title"/>
          </p:nvPr>
        </p:nvSpPr>
        <p:spPr>
          <a:xfrm>
            <a:off x="3370227" y="663506"/>
            <a:ext cx="16394907" cy="1280239"/>
          </a:xfrm>
          <a:prstGeom prst="rect">
            <a:avLst/>
          </a:prstGeom>
        </p:spPr>
        <p:txBody>
          <a:bodyPr/>
          <a:lstStyle/>
          <a:p>
            <a:pPr lvl="1" indent="325754" defTabSz="610790">
              <a:defRPr sz="6460" cap="none" spc="115"/>
            </a:pPr>
            <a:r>
              <a:t>并发 IOps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Q&amp;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Q&amp;A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标题"/>
          <p:cNvSpPr txBox="1">
            <a:spLocks noGrp="1"/>
          </p:cNvSpPr>
          <p:nvPr>
            <p:ph type="title"/>
          </p:nvPr>
        </p:nvSpPr>
        <p:spPr>
          <a:xfrm>
            <a:off x="3449240" y="795251"/>
            <a:ext cx="17485520" cy="2088191"/>
          </a:xfrm>
          <a:prstGeom prst="rect">
            <a:avLst/>
          </a:prstGeom>
        </p:spPr>
        <p:txBody>
          <a:bodyPr/>
          <a:lstStyle/>
          <a:p>
            <a:pPr defTabSz="585073">
              <a:defRPr sz="8500" spc="171"/>
            </a:pPr>
            <a:r>
              <a:t>H</a:t>
            </a:r>
            <a:r>
              <a:rPr cap="none"/>
              <a:t>ermes</a:t>
            </a:r>
          </a:p>
        </p:txBody>
      </p:sp>
      <p:pic>
        <p:nvPicPr>
          <p:cNvPr id="168" name="易词云 (1).png" descr="易词云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87" y="823314"/>
            <a:ext cx="1468862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项目架构及核心数据结构"/>
          <p:cNvSpPr txBox="1">
            <a:spLocks noGrp="1"/>
          </p:cNvSpPr>
          <p:nvPr>
            <p:ph type="title"/>
          </p:nvPr>
        </p:nvSpPr>
        <p:spPr>
          <a:xfrm>
            <a:off x="2323455" y="4348757"/>
            <a:ext cx="19737090" cy="5018486"/>
          </a:xfrm>
          <a:prstGeom prst="rect">
            <a:avLst/>
          </a:prstGeom>
        </p:spPr>
        <p:txBody>
          <a:bodyPr/>
          <a:lstStyle>
            <a:lvl1pPr defTabSz="604360">
              <a:defRPr sz="13724" spc="273"/>
            </a:lvl1pPr>
          </a:lstStyle>
          <a:p>
            <a:r>
              <a:t>项目架构及核心数据结构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架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5073">
              <a:defRPr sz="5000" spc="100"/>
            </a:lvl1pPr>
          </a:lstStyle>
          <a:p>
            <a:r>
              <a:t>架构</a:t>
            </a:r>
          </a:p>
        </p:txBody>
      </p:sp>
      <p:grpSp>
        <p:nvGrpSpPr>
          <p:cNvPr id="175" name="进程一"/>
          <p:cNvGrpSpPr/>
          <p:nvPr/>
        </p:nvGrpSpPr>
        <p:grpSpPr>
          <a:xfrm>
            <a:off x="5387969" y="2718326"/>
            <a:ext cx="1441376" cy="8181500"/>
            <a:chOff x="0" y="0"/>
            <a:chExt cx="1441374" cy="8181499"/>
          </a:xfrm>
        </p:grpSpPr>
        <p:sp>
          <p:nvSpPr>
            <p:cNvPr id="173" name="矩形"/>
            <p:cNvSpPr/>
            <p:nvPr/>
          </p:nvSpPr>
          <p:spPr>
            <a:xfrm>
              <a:off x="0" y="-1"/>
              <a:ext cx="1441375" cy="8181501"/>
            </a:xfrm>
            <a:prstGeom prst="rect">
              <a:avLst/>
            </a:prstGeom>
            <a:noFill/>
            <a:ln w="508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>
                <a:defRPr sz="4000" cap="all" spc="79"/>
              </a:pPr>
              <a:endParaRPr/>
            </a:p>
          </p:txBody>
        </p:sp>
        <p:sp>
          <p:nvSpPr>
            <p:cNvPr id="174" name="进…"/>
            <p:cNvSpPr txBox="1"/>
            <p:nvPr/>
          </p:nvSpPr>
          <p:spPr>
            <a:xfrm>
              <a:off x="0" y="1852909"/>
              <a:ext cx="1441375" cy="4475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noAutofit/>
            </a:bodyPr>
            <a:lstStyle/>
            <a:p>
              <a:pPr>
                <a:defRPr sz="4000" cap="all" spc="79"/>
              </a:pPr>
              <a:r>
                <a:t>进</a:t>
              </a:r>
            </a:p>
            <a:p>
              <a:pPr>
                <a:defRPr sz="4000" cap="all" spc="79"/>
              </a:pPr>
              <a:r>
                <a:t>程</a:t>
              </a:r>
            </a:p>
            <a:p>
              <a:pPr>
                <a:defRPr sz="4000" cap="all" spc="79"/>
              </a:pPr>
              <a:r>
                <a:t>一</a:t>
              </a:r>
            </a:p>
          </p:txBody>
        </p:sp>
      </p:grpSp>
      <p:grpSp>
        <p:nvGrpSpPr>
          <p:cNvPr id="178" name="进程一"/>
          <p:cNvGrpSpPr/>
          <p:nvPr/>
        </p:nvGrpSpPr>
        <p:grpSpPr>
          <a:xfrm>
            <a:off x="17063052" y="2767250"/>
            <a:ext cx="1441375" cy="8181500"/>
            <a:chOff x="0" y="0"/>
            <a:chExt cx="1441374" cy="8181499"/>
          </a:xfrm>
        </p:grpSpPr>
        <p:sp>
          <p:nvSpPr>
            <p:cNvPr id="176" name="矩形"/>
            <p:cNvSpPr/>
            <p:nvPr/>
          </p:nvSpPr>
          <p:spPr>
            <a:xfrm>
              <a:off x="0" y="-1"/>
              <a:ext cx="1441375" cy="8181501"/>
            </a:xfrm>
            <a:prstGeom prst="rect">
              <a:avLst/>
            </a:prstGeom>
            <a:noFill/>
            <a:ln w="508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>
                <a:defRPr sz="4000" cap="all" spc="79"/>
              </a:pPr>
              <a:endParaRPr/>
            </a:p>
          </p:txBody>
        </p:sp>
        <p:sp>
          <p:nvSpPr>
            <p:cNvPr id="177" name="进…"/>
            <p:cNvSpPr txBox="1"/>
            <p:nvPr/>
          </p:nvSpPr>
          <p:spPr>
            <a:xfrm>
              <a:off x="0" y="1852909"/>
              <a:ext cx="1441375" cy="4475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noAutofit/>
            </a:bodyPr>
            <a:lstStyle/>
            <a:p>
              <a:pPr>
                <a:defRPr sz="4000" cap="all" spc="79"/>
              </a:pPr>
              <a:r>
                <a:t>进</a:t>
              </a:r>
            </a:p>
            <a:p>
              <a:pPr>
                <a:defRPr sz="4000" cap="all" spc="79"/>
              </a:pPr>
              <a:r>
                <a:t>程</a:t>
              </a:r>
            </a:p>
            <a:p>
              <a:pPr>
                <a:defRPr sz="4000" cap="all" spc="79"/>
              </a:pPr>
              <a:r>
                <a:t>二</a:t>
              </a:r>
            </a:p>
          </p:txBody>
        </p:sp>
      </p:grpSp>
      <p:sp>
        <p:nvSpPr>
          <p:cNvPr id="179" name="共享内存…"/>
          <p:cNvSpPr/>
          <p:nvPr/>
        </p:nvSpPr>
        <p:spPr>
          <a:xfrm>
            <a:off x="10110632" y="3837399"/>
            <a:ext cx="3671132" cy="6041202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4">
                  <a:hueOff val="-312883"/>
                  <a:satOff val="45283"/>
                  <a:lumOff val="25314"/>
                </a:schemeClr>
              </a:gs>
              <a:gs pos="35000">
                <a:srgbClr val="FFE0C4"/>
              </a:gs>
              <a:gs pos="100000">
                <a:schemeClr val="accent4">
                  <a:hueOff val="-387149"/>
                  <a:satOff val="45283"/>
                  <a:lumOff val="37118"/>
                </a:schemeClr>
              </a:gs>
            </a:gsLst>
            <a:lin ang="16200000"/>
          </a:gradFill>
          <a:ln>
            <a:solidFill>
              <a:srgbClr val="CD9B56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/>
          <a:lstStyle/>
          <a:p>
            <a:pPr>
              <a:defRPr b="1"/>
            </a:pPr>
            <a:r>
              <a:t>共享内存</a:t>
            </a:r>
          </a:p>
          <a:p>
            <a:pPr>
              <a:defRPr b="1"/>
            </a:pPr>
            <a:endParaRPr/>
          </a:p>
          <a:p>
            <a:pPr>
              <a:defRPr b="1"/>
            </a:pPr>
            <a:r>
              <a:t>shm_open()</a:t>
            </a:r>
          </a:p>
        </p:txBody>
      </p:sp>
      <p:sp>
        <p:nvSpPr>
          <p:cNvPr id="180" name="箭头"/>
          <p:cNvSpPr/>
          <p:nvPr/>
        </p:nvSpPr>
        <p:spPr>
          <a:xfrm>
            <a:off x="6974414" y="4419270"/>
            <a:ext cx="2986386" cy="854026"/>
          </a:xfrm>
          <a:prstGeom prst="rightArrow">
            <a:avLst>
              <a:gd name="adj1" fmla="val 32000"/>
              <a:gd name="adj2" fmla="val 90241"/>
            </a:avLst>
          </a:prstGeom>
          <a:gradFill>
            <a:gsLst>
              <a:gs pos="0">
                <a:srgbClr val="D6735F"/>
              </a:gs>
              <a:gs pos="100000">
                <a:schemeClr val="accent5">
                  <a:hueOff val="-137602"/>
                  <a:satOff val="54726"/>
                  <a:lumOff val="23352"/>
                </a:schemeClr>
              </a:gs>
            </a:gsLst>
            <a:lin ang="16200000"/>
          </a:gradFill>
          <a:ln>
            <a:solidFill>
              <a:srgbClr val="C67868"/>
            </a:solidFill>
          </a:ln>
        </p:spPr>
        <p:txBody>
          <a:bodyPr lIns="71436" tIns="71436" rIns="71436" bIns="71436" anchor="ctr"/>
          <a:lstStyle/>
          <a:p>
            <a:pPr>
              <a:defRPr>
                <a:solidFill>
                  <a:srgbClr val="072B5B"/>
                </a:solidFill>
              </a:defRPr>
            </a:pPr>
            <a:endParaRPr/>
          </a:p>
        </p:txBody>
      </p:sp>
      <p:sp>
        <p:nvSpPr>
          <p:cNvPr id="181" name="SEND"/>
          <p:cNvSpPr txBox="1"/>
          <p:nvPr/>
        </p:nvSpPr>
        <p:spPr>
          <a:xfrm>
            <a:off x="7818320" y="4146025"/>
            <a:ext cx="1298575" cy="612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>
            <a:lvl1pPr>
              <a:defRPr b="1"/>
            </a:lvl1pPr>
          </a:lstStyle>
          <a:p>
            <a:r>
              <a:t>SEND</a:t>
            </a:r>
          </a:p>
        </p:txBody>
      </p:sp>
      <p:sp>
        <p:nvSpPr>
          <p:cNvPr id="182" name="箭头"/>
          <p:cNvSpPr/>
          <p:nvPr/>
        </p:nvSpPr>
        <p:spPr>
          <a:xfrm>
            <a:off x="13931596" y="4461977"/>
            <a:ext cx="2986387" cy="854026"/>
          </a:xfrm>
          <a:prstGeom prst="rightArrow">
            <a:avLst>
              <a:gd name="adj1" fmla="val 32000"/>
              <a:gd name="adj2" fmla="val 90241"/>
            </a:avLst>
          </a:prstGeom>
          <a:gradFill>
            <a:gsLst>
              <a:gs pos="0">
                <a:srgbClr val="D6735F"/>
              </a:gs>
              <a:gs pos="100000">
                <a:schemeClr val="accent5">
                  <a:hueOff val="-137602"/>
                  <a:satOff val="54726"/>
                  <a:lumOff val="23352"/>
                </a:schemeClr>
              </a:gs>
            </a:gsLst>
            <a:lin ang="16200000"/>
          </a:gradFill>
          <a:ln>
            <a:solidFill>
              <a:srgbClr val="C67868"/>
            </a:solidFill>
          </a:ln>
        </p:spPr>
        <p:txBody>
          <a:bodyPr lIns="71436" tIns="71436" rIns="71436" bIns="71436" anchor="ctr"/>
          <a:lstStyle/>
          <a:p>
            <a:pPr>
              <a:defRPr>
                <a:solidFill>
                  <a:srgbClr val="072B5B"/>
                </a:solidFill>
              </a:defRPr>
            </a:pPr>
            <a:endParaRPr/>
          </a:p>
        </p:txBody>
      </p:sp>
      <p:sp>
        <p:nvSpPr>
          <p:cNvPr id="183" name="RECV"/>
          <p:cNvSpPr txBox="1"/>
          <p:nvPr/>
        </p:nvSpPr>
        <p:spPr>
          <a:xfrm>
            <a:off x="14581638" y="4146025"/>
            <a:ext cx="1323975" cy="612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>
            <a:lvl1pPr>
              <a:defRPr b="1"/>
            </a:lvl1pPr>
          </a:lstStyle>
          <a:p>
            <a:r>
              <a:t>RECV</a:t>
            </a:r>
          </a:p>
        </p:txBody>
      </p:sp>
      <p:sp>
        <p:nvSpPr>
          <p:cNvPr id="184" name="箭头"/>
          <p:cNvSpPr/>
          <p:nvPr/>
        </p:nvSpPr>
        <p:spPr>
          <a:xfrm flipH="1">
            <a:off x="6974414" y="8227046"/>
            <a:ext cx="2986386" cy="854026"/>
          </a:xfrm>
          <a:prstGeom prst="rightArrow">
            <a:avLst>
              <a:gd name="adj1" fmla="val 32000"/>
              <a:gd name="adj2" fmla="val 90241"/>
            </a:avLst>
          </a:prstGeom>
          <a:gradFill>
            <a:gsLst>
              <a:gs pos="0">
                <a:srgbClr val="D6735F"/>
              </a:gs>
              <a:gs pos="100000">
                <a:schemeClr val="accent5">
                  <a:hueOff val="-137602"/>
                  <a:satOff val="54726"/>
                  <a:lumOff val="23352"/>
                </a:schemeClr>
              </a:gs>
            </a:gsLst>
            <a:lin ang="5400000"/>
          </a:gradFill>
          <a:ln>
            <a:solidFill>
              <a:srgbClr val="C67868"/>
            </a:solidFill>
          </a:ln>
        </p:spPr>
        <p:txBody>
          <a:bodyPr lIns="71436" tIns="71436" rIns="71436" bIns="71436" anchor="ctr"/>
          <a:lstStyle/>
          <a:p>
            <a:pPr>
              <a:defRPr>
                <a:solidFill>
                  <a:srgbClr val="072B5B"/>
                </a:solidFill>
              </a:defRPr>
            </a:pPr>
            <a:endParaRPr/>
          </a:p>
        </p:txBody>
      </p:sp>
      <p:sp>
        <p:nvSpPr>
          <p:cNvPr id="185" name="RECV"/>
          <p:cNvSpPr txBox="1"/>
          <p:nvPr/>
        </p:nvSpPr>
        <p:spPr>
          <a:xfrm>
            <a:off x="7818320" y="7925703"/>
            <a:ext cx="1323975" cy="612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>
            <a:lvl1pPr>
              <a:defRPr b="1"/>
            </a:lvl1pPr>
          </a:lstStyle>
          <a:p>
            <a:r>
              <a:t>RECV</a:t>
            </a:r>
          </a:p>
        </p:txBody>
      </p:sp>
      <p:sp>
        <p:nvSpPr>
          <p:cNvPr id="186" name="箭头"/>
          <p:cNvSpPr/>
          <p:nvPr/>
        </p:nvSpPr>
        <p:spPr>
          <a:xfrm flipH="1">
            <a:off x="13931596" y="8375336"/>
            <a:ext cx="2986387" cy="854026"/>
          </a:xfrm>
          <a:prstGeom prst="rightArrow">
            <a:avLst>
              <a:gd name="adj1" fmla="val 32000"/>
              <a:gd name="adj2" fmla="val 90241"/>
            </a:avLst>
          </a:prstGeom>
          <a:gradFill>
            <a:gsLst>
              <a:gs pos="0">
                <a:srgbClr val="D6735F"/>
              </a:gs>
              <a:gs pos="100000">
                <a:schemeClr val="accent5">
                  <a:hueOff val="-137602"/>
                  <a:satOff val="54726"/>
                  <a:lumOff val="23352"/>
                </a:schemeClr>
              </a:gs>
            </a:gsLst>
            <a:lin ang="5400000"/>
          </a:gradFill>
          <a:ln>
            <a:solidFill>
              <a:srgbClr val="C67868"/>
            </a:solidFill>
          </a:ln>
        </p:spPr>
        <p:txBody>
          <a:bodyPr lIns="71436" tIns="71436" rIns="71436" bIns="71436" anchor="ctr"/>
          <a:lstStyle/>
          <a:p>
            <a:pPr>
              <a:defRPr>
                <a:solidFill>
                  <a:srgbClr val="072B5B"/>
                </a:solidFill>
              </a:defRPr>
            </a:pPr>
            <a:endParaRPr/>
          </a:p>
        </p:txBody>
      </p:sp>
      <p:sp>
        <p:nvSpPr>
          <p:cNvPr id="187" name="SEND"/>
          <p:cNvSpPr txBox="1"/>
          <p:nvPr/>
        </p:nvSpPr>
        <p:spPr>
          <a:xfrm>
            <a:off x="14788202" y="8073993"/>
            <a:ext cx="1298575" cy="612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>
            <a:lvl1pPr>
              <a:defRPr b="1"/>
            </a:lvl1pPr>
          </a:lstStyle>
          <a:p>
            <a:r>
              <a:t>SEND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uml.png" descr="um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318" y="1511103"/>
            <a:ext cx="14974581" cy="660839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文本框 6"/>
          <p:cNvSpPr txBox="1"/>
          <p:nvPr/>
        </p:nvSpPr>
        <p:spPr>
          <a:xfrm>
            <a:off x="2781162" y="1758682"/>
            <a:ext cx="796924" cy="9558675"/>
          </a:xfrm>
          <a:prstGeom prst="rect">
            <a:avLst/>
          </a:prstGeom>
          <a:ln w="4445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lIns="71436" tIns="71436" rIns="71436" bIns="71436">
            <a:spAutoFit/>
          </a:bodyPr>
          <a:lstStyle>
            <a:lvl1pPr>
              <a:defRPr sz="48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总体概览</a:t>
            </a:r>
          </a:p>
        </p:txBody>
      </p:sp>
      <p:sp>
        <p:nvSpPr>
          <p:cNvPr id="191" name="箭头: 上下 7"/>
          <p:cNvSpPr/>
          <p:nvPr/>
        </p:nvSpPr>
        <p:spPr>
          <a:xfrm>
            <a:off x="6488512" y="8316692"/>
            <a:ext cx="614655" cy="205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32"/>
                </a:moveTo>
                <a:lnTo>
                  <a:pt x="10800" y="0"/>
                </a:lnTo>
                <a:lnTo>
                  <a:pt x="21600" y="3232"/>
                </a:lnTo>
                <a:lnTo>
                  <a:pt x="16200" y="3232"/>
                </a:lnTo>
                <a:lnTo>
                  <a:pt x="16200" y="18368"/>
                </a:lnTo>
                <a:lnTo>
                  <a:pt x="21600" y="18368"/>
                </a:lnTo>
                <a:lnTo>
                  <a:pt x="10800" y="21600"/>
                </a:lnTo>
                <a:lnTo>
                  <a:pt x="0" y="18368"/>
                </a:lnTo>
                <a:lnTo>
                  <a:pt x="5400" y="18368"/>
                </a:lnTo>
                <a:lnTo>
                  <a:pt x="5400" y="323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lIns="71436" tIns="71436" rIns="71436" bIns="71436" anchor="ctr"/>
          <a:lstStyle/>
          <a:p>
            <a:pPr>
              <a:defRPr sz="2200" cap="all" spc="44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4" name="矩形: 圆角 10"/>
          <p:cNvGrpSpPr/>
          <p:nvPr/>
        </p:nvGrpSpPr>
        <p:grpSpPr>
          <a:xfrm>
            <a:off x="5367318" y="10763287"/>
            <a:ext cx="2703444" cy="534189"/>
            <a:chOff x="0" y="0"/>
            <a:chExt cx="2703442" cy="534187"/>
          </a:xfrm>
        </p:grpSpPr>
        <p:sp>
          <p:nvSpPr>
            <p:cNvPr id="192" name="圆角矩形"/>
            <p:cNvSpPr/>
            <p:nvPr/>
          </p:nvSpPr>
          <p:spPr>
            <a:xfrm>
              <a:off x="0" y="0"/>
              <a:ext cx="2703443" cy="534188"/>
            </a:xfrm>
            <a:prstGeom prst="roundRect">
              <a:avLst>
                <a:gd name="adj" fmla="val 16667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>
                <a:defRPr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93" name="SHM_FILE"/>
            <p:cNvSpPr txBox="1"/>
            <p:nvPr/>
          </p:nvSpPr>
          <p:spPr>
            <a:xfrm>
              <a:off x="26077" y="36906"/>
              <a:ext cx="2651289" cy="460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>
                <a:defRPr sz="2200" cap="all" spc="44">
                  <a:solidFill>
                    <a:srgbClr val="FFFFFF"/>
                  </a:solidFill>
                </a:defRPr>
              </a:lvl1pPr>
            </a:lstStyle>
            <a:p>
              <a:r>
                <a:t>SHM_FILE</a:t>
              </a:r>
            </a:p>
          </p:txBody>
        </p:sp>
      </p:grpSp>
      <p:sp>
        <p:nvSpPr>
          <p:cNvPr id="195" name="矩形 13"/>
          <p:cNvSpPr txBox="1"/>
          <p:nvPr/>
        </p:nvSpPr>
        <p:spPr>
          <a:xfrm>
            <a:off x="699601" y="481984"/>
            <a:ext cx="3991103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>
              <a:defRPr>
                <a:latin typeface="Baskerville"/>
                <a:ea typeface="Baskerville"/>
                <a:cs typeface="Baskerville"/>
                <a:sym typeface="Baskerville"/>
              </a:defRPr>
            </a:pP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核心数据结构</a:t>
            </a:r>
          </a:p>
        </p:txBody>
      </p:sp>
      <p:sp>
        <p:nvSpPr>
          <p:cNvPr id="196" name="箭头: 上下 7"/>
          <p:cNvSpPr/>
          <p:nvPr/>
        </p:nvSpPr>
        <p:spPr>
          <a:xfrm>
            <a:off x="11884672" y="7938473"/>
            <a:ext cx="614656" cy="2432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32"/>
                </a:moveTo>
                <a:lnTo>
                  <a:pt x="10800" y="0"/>
                </a:lnTo>
                <a:lnTo>
                  <a:pt x="21600" y="3232"/>
                </a:lnTo>
                <a:lnTo>
                  <a:pt x="16200" y="3232"/>
                </a:lnTo>
                <a:lnTo>
                  <a:pt x="16200" y="18368"/>
                </a:lnTo>
                <a:lnTo>
                  <a:pt x="21600" y="18368"/>
                </a:lnTo>
                <a:lnTo>
                  <a:pt x="10800" y="21600"/>
                </a:lnTo>
                <a:lnTo>
                  <a:pt x="0" y="18368"/>
                </a:lnTo>
                <a:lnTo>
                  <a:pt x="5400" y="18368"/>
                </a:lnTo>
                <a:lnTo>
                  <a:pt x="5400" y="323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lIns="71436" tIns="71436" rIns="71436" bIns="71436" anchor="ctr"/>
          <a:lstStyle/>
          <a:p>
            <a:pPr>
              <a:defRPr sz="2200" cap="all" spc="44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箭头: 上下 7"/>
          <p:cNvSpPr/>
          <p:nvPr/>
        </p:nvSpPr>
        <p:spPr>
          <a:xfrm>
            <a:off x="17742132" y="6890096"/>
            <a:ext cx="614655" cy="3439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32"/>
                </a:moveTo>
                <a:lnTo>
                  <a:pt x="10800" y="0"/>
                </a:lnTo>
                <a:lnTo>
                  <a:pt x="21600" y="3232"/>
                </a:lnTo>
                <a:lnTo>
                  <a:pt x="16200" y="3232"/>
                </a:lnTo>
                <a:lnTo>
                  <a:pt x="16200" y="18368"/>
                </a:lnTo>
                <a:lnTo>
                  <a:pt x="21600" y="18368"/>
                </a:lnTo>
                <a:lnTo>
                  <a:pt x="10800" y="21600"/>
                </a:lnTo>
                <a:lnTo>
                  <a:pt x="0" y="18368"/>
                </a:lnTo>
                <a:lnTo>
                  <a:pt x="5400" y="18368"/>
                </a:lnTo>
                <a:lnTo>
                  <a:pt x="5400" y="323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lIns="71436" tIns="71436" rIns="71436" bIns="71436" anchor="ctr"/>
          <a:lstStyle/>
          <a:p>
            <a:pPr>
              <a:defRPr sz="2200" cap="all" spc="44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" name="矩形: 圆角 10"/>
          <p:cNvGrpSpPr/>
          <p:nvPr/>
        </p:nvGrpSpPr>
        <p:grpSpPr>
          <a:xfrm>
            <a:off x="10840278" y="10763287"/>
            <a:ext cx="2703444" cy="534189"/>
            <a:chOff x="0" y="0"/>
            <a:chExt cx="2703442" cy="534187"/>
          </a:xfrm>
        </p:grpSpPr>
        <p:sp>
          <p:nvSpPr>
            <p:cNvPr id="198" name="圆角矩形"/>
            <p:cNvSpPr/>
            <p:nvPr/>
          </p:nvSpPr>
          <p:spPr>
            <a:xfrm>
              <a:off x="0" y="0"/>
              <a:ext cx="2703443" cy="534188"/>
            </a:xfrm>
            <a:prstGeom prst="roundRect">
              <a:avLst>
                <a:gd name="adj" fmla="val 16667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>
                <a:defRPr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99" name="SOCKET_STRUCT"/>
            <p:cNvSpPr txBox="1"/>
            <p:nvPr/>
          </p:nvSpPr>
          <p:spPr>
            <a:xfrm>
              <a:off x="26077" y="36906"/>
              <a:ext cx="2651289" cy="460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>
                <a:defRPr sz="2200" cap="all" spc="44">
                  <a:solidFill>
                    <a:srgbClr val="FFFFFF"/>
                  </a:solidFill>
                </a:defRPr>
              </a:lvl1pPr>
            </a:lstStyle>
            <a:p>
              <a:r>
                <a:t>SOCKET_STRUCT</a:t>
              </a:r>
            </a:p>
          </p:txBody>
        </p:sp>
      </p:grpSp>
      <p:grpSp>
        <p:nvGrpSpPr>
          <p:cNvPr id="203" name="矩形: 圆角 10"/>
          <p:cNvGrpSpPr/>
          <p:nvPr/>
        </p:nvGrpSpPr>
        <p:grpSpPr>
          <a:xfrm>
            <a:off x="16697737" y="10763287"/>
            <a:ext cx="2703444" cy="534189"/>
            <a:chOff x="0" y="0"/>
            <a:chExt cx="2703442" cy="534187"/>
          </a:xfrm>
        </p:grpSpPr>
        <p:sp>
          <p:nvSpPr>
            <p:cNvPr id="201" name="圆角矩形"/>
            <p:cNvSpPr/>
            <p:nvPr/>
          </p:nvSpPr>
          <p:spPr>
            <a:xfrm>
              <a:off x="0" y="0"/>
              <a:ext cx="2703443" cy="534188"/>
            </a:xfrm>
            <a:prstGeom prst="roundRect">
              <a:avLst>
                <a:gd name="adj" fmla="val 16667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>
                <a:defRPr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202" name="RING"/>
            <p:cNvSpPr txBox="1"/>
            <p:nvPr/>
          </p:nvSpPr>
          <p:spPr>
            <a:xfrm>
              <a:off x="26077" y="36906"/>
              <a:ext cx="2651289" cy="460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>
                <a:defRPr sz="2200" cap="all" spc="44">
                  <a:solidFill>
                    <a:srgbClr val="FFFFFF"/>
                  </a:solidFill>
                </a:defRPr>
              </a:lvl1pPr>
            </a:lstStyle>
            <a:p>
              <a:r>
                <a:t>RING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底层数据结构—共享内存环形队列"/>
          <p:cNvSpPr txBox="1">
            <a:spLocks noGrp="1"/>
          </p:cNvSpPr>
          <p:nvPr>
            <p:ph type="title"/>
          </p:nvPr>
        </p:nvSpPr>
        <p:spPr>
          <a:xfrm>
            <a:off x="3095715" y="863490"/>
            <a:ext cx="16394908" cy="1053706"/>
          </a:xfrm>
          <a:prstGeom prst="rect">
            <a:avLst/>
          </a:prstGeom>
        </p:spPr>
        <p:txBody>
          <a:bodyPr/>
          <a:lstStyle/>
          <a:p>
            <a:pPr lvl="1" indent="312038" defTabSz="585073">
              <a:defRPr sz="5000" spc="100"/>
            </a:pPr>
            <a:r>
              <a:t>Ring</a:t>
            </a:r>
          </a:p>
        </p:txBody>
      </p:sp>
      <p:sp>
        <p:nvSpPr>
          <p:cNvPr id="206" name="如右图所示，我们设计了一个环形存储结构用来实现进程之间的单向通信，数据结构如右图所示。（顺时针进行读写）…"/>
          <p:cNvSpPr txBox="1">
            <a:spLocks noGrp="1"/>
          </p:cNvSpPr>
          <p:nvPr>
            <p:ph type="body" sz="quarter" idx="1"/>
          </p:nvPr>
        </p:nvSpPr>
        <p:spPr>
          <a:xfrm>
            <a:off x="1090731" y="2252369"/>
            <a:ext cx="13366215" cy="4524317"/>
          </a:xfrm>
          <a:prstGeom prst="rect">
            <a:avLst/>
          </a:prstGeom>
        </p:spPr>
        <p:txBody>
          <a:bodyPr/>
          <a:lstStyle/>
          <a:p>
            <a:pPr marL="377189" indent="-377189" algn="l" defTabSz="477380">
              <a:spcBef>
                <a:spcPts val="2800"/>
              </a:spcBef>
              <a:buClr>
                <a:srgbClr val="9A958E"/>
              </a:buClr>
              <a:buSzPct val="75000"/>
              <a:buChar char="•"/>
              <a:defRPr sz="2325" cap="none" spc="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如下图所示，我们设计了一个环形存储结构用来实现进程之间的单向通信，数据结构如右图所示。（顺时针进行读写）</a:t>
            </a:r>
            <a:endParaRPr spc="47"/>
          </a:p>
          <a:p>
            <a:pPr marL="377189" indent="-377189" algn="l" defTabSz="477380">
              <a:spcBef>
                <a:spcPts val="2800"/>
              </a:spcBef>
              <a:buClr>
                <a:srgbClr val="9A958E"/>
              </a:buClr>
              <a:buSzPct val="75000"/>
              <a:buChar char="•"/>
              <a:defRPr sz="2325" cap="none" spc="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环形队列存满时，读指针位于写指针的前一位。</a:t>
            </a:r>
            <a:endParaRPr spc="47"/>
          </a:p>
          <a:p>
            <a:pPr marL="377189" indent="-377189" algn="l" defTabSz="477380">
              <a:spcBef>
                <a:spcPts val="2800"/>
              </a:spcBef>
              <a:buClr>
                <a:srgbClr val="9A958E"/>
              </a:buClr>
              <a:buSzPct val="75000"/>
              <a:buChar char="•"/>
              <a:defRPr sz="2325" cap="none" spc="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环形队列为空时，读写指针位于同一个位置</a:t>
            </a:r>
            <a:endParaRPr spc="47"/>
          </a:p>
          <a:p>
            <a:pPr marL="377189" indent="-377189" algn="l" defTabSz="477380">
              <a:spcBef>
                <a:spcPts val="2800"/>
              </a:spcBef>
              <a:buClr>
                <a:srgbClr val="9A958E"/>
              </a:buClr>
              <a:buSzPct val="75000"/>
              <a:buChar char="•"/>
              <a:defRPr sz="2325" cap="none" spc="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当读进程执行时，读进程首先将环形队列中的所有数据读出，再将读指针写到写指针处。</a:t>
            </a:r>
            <a:endParaRPr spc="47"/>
          </a:p>
          <a:p>
            <a:pPr marL="377189" indent="-377189" algn="l" defTabSz="477380">
              <a:spcBef>
                <a:spcPts val="2800"/>
              </a:spcBef>
              <a:buClr>
                <a:srgbClr val="9A958E"/>
              </a:buClr>
              <a:buSzPct val="75000"/>
              <a:buChar char="•"/>
              <a:defRPr sz="2325" cap="none" spc="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当写进程执行时，写指针首先写入一定长度的数据，写完之后，再将写指针置于写入文件地址最后一位的下一位。</a:t>
            </a:r>
          </a:p>
        </p:txBody>
      </p:sp>
      <p:pic>
        <p:nvPicPr>
          <p:cNvPr id="207" name="ring1.png" descr="ring1.png"/>
          <p:cNvPicPr>
            <a:picLocks noChangeAspect="1"/>
          </p:cNvPicPr>
          <p:nvPr/>
        </p:nvPicPr>
        <p:blipFill>
          <a:blip r:embed="rId2"/>
          <a:srcRect l="16806" t="19865" r="29933" b="23506"/>
          <a:stretch>
            <a:fillRect/>
          </a:stretch>
        </p:blipFill>
        <p:spPr>
          <a:xfrm>
            <a:off x="9630657" y="7308542"/>
            <a:ext cx="5707947" cy="4976460"/>
          </a:xfrm>
          <a:prstGeom prst="rect">
            <a:avLst/>
          </a:prstGeom>
          <a:ln w="12700">
            <a:miter lim="400000"/>
          </a:ln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08" name="ring2.png" descr="ring2.png"/>
          <p:cNvPicPr>
            <a:picLocks noChangeAspect="1"/>
          </p:cNvPicPr>
          <p:nvPr/>
        </p:nvPicPr>
        <p:blipFill>
          <a:blip r:embed="rId3"/>
          <a:srcRect l="20968" t="24819" r="30395" b="18705"/>
          <a:stretch>
            <a:fillRect/>
          </a:stretch>
        </p:blipFill>
        <p:spPr>
          <a:xfrm>
            <a:off x="2905605" y="7611187"/>
            <a:ext cx="5226469" cy="4976460"/>
          </a:xfrm>
          <a:prstGeom prst="rect">
            <a:avLst/>
          </a:prstGeom>
          <a:ln w="12700">
            <a:miter lim="400000"/>
          </a:ln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09" name="ring3.png" descr="ring3.png"/>
          <p:cNvPicPr>
            <a:picLocks noChangeAspect="1"/>
          </p:cNvPicPr>
          <p:nvPr/>
        </p:nvPicPr>
        <p:blipFill>
          <a:blip r:embed="rId4"/>
          <a:srcRect l="25499" t="23542" r="28843" b="19614"/>
          <a:stretch>
            <a:fillRect/>
          </a:stretch>
        </p:blipFill>
        <p:spPr>
          <a:xfrm>
            <a:off x="16603975" y="7431473"/>
            <a:ext cx="4874492" cy="4976460"/>
          </a:xfrm>
          <a:prstGeom prst="rect">
            <a:avLst/>
          </a:prstGeom>
          <a:ln w="12700">
            <a:miter lim="400000"/>
          </a:ln>
          <a:effectLst>
            <a:outerShdw blurRad="177800" dist="1016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0" name="箭头: 右 1"/>
          <p:cNvSpPr/>
          <p:nvPr/>
        </p:nvSpPr>
        <p:spPr>
          <a:xfrm>
            <a:off x="8317603" y="9384804"/>
            <a:ext cx="1513371" cy="861392"/>
          </a:xfrm>
          <a:prstGeom prst="rightArrow">
            <a:avLst>
              <a:gd name="adj1" fmla="val 50000"/>
              <a:gd name="adj2" fmla="val 50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2200" cap="all" spc="44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箭头: 右 8"/>
          <p:cNvSpPr/>
          <p:nvPr/>
        </p:nvSpPr>
        <p:spPr>
          <a:xfrm>
            <a:off x="14902400" y="9366075"/>
            <a:ext cx="1513371" cy="861392"/>
          </a:xfrm>
          <a:prstGeom prst="rightArrow">
            <a:avLst>
              <a:gd name="adj1" fmla="val 50000"/>
              <a:gd name="adj2" fmla="val 50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2200" cap="all" spc="44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矩形 9"/>
          <p:cNvSpPr txBox="1"/>
          <p:nvPr/>
        </p:nvSpPr>
        <p:spPr>
          <a:xfrm>
            <a:off x="699601" y="481984"/>
            <a:ext cx="3991103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>
              <a:defRPr>
                <a:latin typeface="Baskerville"/>
                <a:ea typeface="Baskerville"/>
                <a:cs typeface="Baskerville"/>
                <a:sym typeface="Baskerville"/>
              </a:defRPr>
            </a:pP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核心数据结构</a:t>
            </a:r>
          </a:p>
        </p:txBody>
      </p:sp>
      <p:sp>
        <p:nvSpPr>
          <p:cNvPr id="213" name="struct ring {…"/>
          <p:cNvSpPr txBox="1"/>
          <p:nvPr/>
        </p:nvSpPr>
        <p:spPr>
          <a:xfrm>
            <a:off x="15778036" y="2252369"/>
            <a:ext cx="8462285" cy="5006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l" defTabSz="457200">
              <a:defRPr sz="2500" b="1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struct </a:t>
            </a:r>
            <a:r>
              <a:rPr b="0">
                <a:solidFill>
                  <a:srgbClr val="008080"/>
                </a:solidFill>
              </a:rPr>
              <a:t>ring </a:t>
            </a:r>
            <a:r>
              <a:rPr b="0">
                <a:solidFill>
                  <a:srgbClr val="000000"/>
                </a:solidFill>
              </a:rPr>
              <a:t>{</a:t>
            </a:r>
          </a:p>
          <a:p>
            <a:pPr algn="l" defTabSz="457200">
              <a:defRPr sz="25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011480"/>
                </a:solidFill>
              </a:rPr>
              <a:t>int </a:t>
            </a:r>
            <a:r>
              <a:rPr>
                <a:solidFill>
                  <a:srgbClr val="66187A"/>
                </a:solidFill>
              </a:rPr>
              <a:t>read_offset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lvl="2" indent="457200" algn="l" defTabSz="457200">
              <a:defRPr sz="25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</a:t>
            </a:r>
            <a:r>
              <a:rPr i="1"/>
              <a:t>//下一次从哪里开始读</a:t>
            </a:r>
          </a:p>
          <a:p>
            <a:pPr algn="l" defTabSz="457200">
              <a:defRPr sz="25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</a:t>
            </a:r>
            <a:r>
              <a:rPr b="1">
                <a:solidFill>
                  <a:srgbClr val="011480"/>
                </a:solidFill>
              </a:rPr>
              <a:t>int </a:t>
            </a:r>
            <a:r>
              <a:t>write_offset</a:t>
            </a:r>
            <a:r>
              <a:rPr>
                <a:solidFill>
                  <a:srgbClr val="000000"/>
                </a:solidFill>
              </a:rPr>
              <a:t>; </a:t>
            </a:r>
          </a:p>
          <a:p>
            <a:pPr lvl="3" indent="685800" algn="l" defTabSz="457200">
              <a:defRPr sz="25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//下一次从哪里开始写</a:t>
            </a:r>
          </a:p>
          <a:p>
            <a:pPr algn="l" defTabSz="457200">
              <a:defRPr sz="2500" i="1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 i="0">
                <a:solidFill>
                  <a:srgbClr val="011480"/>
                </a:solidFill>
              </a:rPr>
              <a:t>int </a:t>
            </a:r>
            <a:r>
              <a:rPr i="0">
                <a:solidFill>
                  <a:srgbClr val="66187A"/>
                </a:solidFill>
              </a:rPr>
              <a:t>size</a:t>
            </a:r>
            <a:r>
              <a:rPr i="0">
                <a:solidFill>
                  <a:srgbClr val="000000"/>
                </a:solidFill>
              </a:rPr>
              <a:t>; </a:t>
            </a:r>
          </a:p>
          <a:p>
            <a:pPr lvl="3" indent="685800" algn="l" defTabSz="457200">
              <a:defRPr sz="2500" i="1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//环形队列大小，</a:t>
            </a:r>
          </a:p>
          <a:p>
            <a:pPr lvl="3" indent="685800" algn="l" defTabSz="457200">
              <a:defRPr sz="2500" i="1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一次的最大写入量为 size - 1</a:t>
            </a:r>
          </a:p>
          <a:p>
            <a:pPr algn="l" defTabSz="457200">
              <a:defRPr sz="2500" b="1">
                <a:solidFill>
                  <a:srgbClr val="1E542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 i="1">
                <a:solidFill>
                  <a:srgbClr val="808080"/>
                </a:solidFill>
              </a:rPr>
              <a:t>    </a:t>
            </a:r>
            <a:r>
              <a:rPr>
                <a:solidFill>
                  <a:srgbClr val="011480"/>
                </a:solidFill>
              </a:rPr>
              <a:t>char </a:t>
            </a:r>
            <a:r>
              <a:rPr b="0">
                <a:solidFill>
                  <a:srgbClr val="66187A"/>
                </a:solidFill>
              </a:rPr>
              <a:t>data</a:t>
            </a:r>
            <a:r>
              <a:rPr b="0">
                <a:solidFill>
                  <a:srgbClr val="000000"/>
                </a:solidFill>
              </a:rPr>
              <a:t>[</a:t>
            </a:r>
            <a:r>
              <a:t>RING_SIZE</a:t>
            </a:r>
            <a:r>
              <a:rPr b="0">
                <a:solidFill>
                  <a:srgbClr val="000000"/>
                </a:solidFill>
              </a:rPr>
              <a:t>]; </a:t>
            </a:r>
          </a:p>
          <a:p>
            <a:pPr lvl="3" indent="685800" algn="l" defTabSz="457200">
              <a:defRPr sz="2500" b="1">
                <a:solidFill>
                  <a:srgbClr val="1E542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 i="1">
                <a:solidFill>
                  <a:srgbClr val="808080"/>
                </a:solidFill>
              </a:rPr>
              <a:t>//环形队列</a:t>
            </a:r>
          </a:p>
          <a:p>
            <a:pPr algn="l" defTabSz="457200">
              <a:defRPr sz="25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};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底层数据结构—共享内存环形队列"/>
          <p:cNvSpPr txBox="1">
            <a:spLocks noGrp="1"/>
          </p:cNvSpPr>
          <p:nvPr>
            <p:ph type="title"/>
          </p:nvPr>
        </p:nvSpPr>
        <p:spPr>
          <a:xfrm>
            <a:off x="3095715" y="863490"/>
            <a:ext cx="16394908" cy="1053706"/>
          </a:xfrm>
          <a:prstGeom prst="rect">
            <a:avLst/>
          </a:prstGeom>
        </p:spPr>
        <p:txBody>
          <a:bodyPr/>
          <a:lstStyle/>
          <a:p>
            <a:pPr lvl="1" indent="312038" defTabSz="585073">
              <a:defRPr sz="5000" spc="100"/>
            </a:pPr>
            <a:r>
              <a:t>Socket_Struct</a:t>
            </a:r>
          </a:p>
        </p:txBody>
      </p:sp>
      <p:sp>
        <p:nvSpPr>
          <p:cNvPr id="216" name="矩形 9"/>
          <p:cNvSpPr txBox="1"/>
          <p:nvPr/>
        </p:nvSpPr>
        <p:spPr>
          <a:xfrm>
            <a:off x="699601" y="481984"/>
            <a:ext cx="3991103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cap="all" spc="101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>
              <a:defRPr>
                <a:latin typeface="Baskerville"/>
                <a:ea typeface="Baskerville"/>
                <a:cs typeface="Baskerville"/>
                <a:sym typeface="Baskerville"/>
              </a:defRPr>
            </a:pP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核心数据结构</a:t>
            </a:r>
          </a:p>
        </p:txBody>
      </p:sp>
      <p:pic>
        <p:nvPicPr>
          <p:cNvPr id="217" name="socket_struct1.png" descr="socket_struc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155" y="2869174"/>
            <a:ext cx="17563861" cy="952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eaVert" wrap="square" lIns="71436" tIns="71436" rIns="71436" bIns="71436" numCol="1" spcCol="38100" rtlCol="0" anchor="t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eaVert" wrap="square" lIns="71436" tIns="71436" rIns="71436" bIns="71436" numCol="1" spcCol="38100" rtlCol="0" anchor="t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2194</Words>
  <Application>Microsoft Office PowerPoint</Application>
  <PresentationFormat>自定义</PresentationFormat>
  <Paragraphs>719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Avenir Heavy</vt:lpstr>
      <vt:lpstr>Avenir Medium</vt:lpstr>
      <vt:lpstr>Baskerville</vt:lpstr>
      <vt:lpstr>Baskerville SemiBold</vt:lpstr>
      <vt:lpstr>Helvetica Neue</vt:lpstr>
      <vt:lpstr>Menlo</vt:lpstr>
      <vt:lpstr>冬青黑体简体中文 W3</vt:lpstr>
      <vt:lpstr>宋体</vt:lpstr>
      <vt:lpstr>Courier New</vt:lpstr>
      <vt:lpstr>New_Template8</vt:lpstr>
      <vt:lpstr>Hermes</vt:lpstr>
      <vt:lpstr>项目背景</vt:lpstr>
      <vt:lpstr>项目背景</vt:lpstr>
      <vt:lpstr>Hermes</vt:lpstr>
      <vt:lpstr>项目架构及核心数据结构</vt:lpstr>
      <vt:lpstr>架构</vt:lpstr>
      <vt:lpstr>PowerPoint 演示文稿</vt:lpstr>
      <vt:lpstr>Ring</vt:lpstr>
      <vt:lpstr>Socket_Struct</vt:lpstr>
      <vt:lpstr>SHM_FILE</vt:lpstr>
      <vt:lpstr>实现原理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技术难点与创新</vt:lpstr>
      <vt:lpstr>PowerPoint 演示文稿</vt:lpstr>
      <vt:lpstr>去中心化</vt:lpstr>
      <vt:lpstr>LD_PERLOAD</vt:lpstr>
      <vt:lpstr>基址 + 偏移</vt:lpstr>
      <vt:lpstr>实验数据和结果分析</vt:lpstr>
      <vt:lpstr>纳秒级计时精度</vt:lpstr>
      <vt:lpstr>IOps  每秒发送/接收的数据包总数</vt:lpstr>
      <vt:lpstr>吞吐量 每秒发送/接收的数据量</vt:lpstr>
      <vt:lpstr>并发 IOps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Hermes</dc:title>
  <cp:lastModifiedBy>刘 洪禹</cp:lastModifiedBy>
  <cp:revision>2</cp:revision>
  <dcterms:modified xsi:type="dcterms:W3CDTF">2019-09-03T14:44:58Z</dcterms:modified>
</cp:coreProperties>
</file>